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13"/>
  </p:notesMasterIdLst>
  <p:sldIdLst>
    <p:sldId id="256" r:id="rId2"/>
    <p:sldId id="257" r:id="rId3"/>
    <p:sldId id="273" r:id="rId4"/>
    <p:sldId id="267" r:id="rId5"/>
    <p:sldId id="269" r:id="rId6"/>
    <p:sldId id="274" r:id="rId7"/>
    <p:sldId id="275" r:id="rId8"/>
    <p:sldId id="276" r:id="rId9"/>
    <p:sldId id="277" r:id="rId10"/>
    <p:sldId id="278"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8C51A-2FFC-401E-8993-E5C8EA93E433}" v="7" dt="2022-02-17T02:59:49.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313"/>
  </p:normalViewPr>
  <p:slideViewPr>
    <p:cSldViewPr snapToGrid="0" snapToObjects="1">
      <p:cViewPr varScale="1">
        <p:scale>
          <a:sx n="86" d="100"/>
          <a:sy n="86" d="100"/>
        </p:scale>
        <p:origin x="20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03B58-293A-4F64-A3A8-7D02BA6149E3}" type="datetimeFigureOut">
              <a:rPr lang="en-US" smtClean="0"/>
              <a:t>2/21/22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5F94C-9B98-4F69-BC11-378EBA9044AA}" type="slidenum">
              <a:rPr lang="en-US" smtClean="0"/>
              <a:t>‹#›</a:t>
            </a:fld>
            <a:endParaRPr lang="en-US"/>
          </a:p>
        </p:txBody>
      </p:sp>
    </p:spTree>
    <p:extLst>
      <p:ext uri="{BB962C8B-B14F-4D97-AF65-F5344CB8AC3E}">
        <p14:creationId xmlns:p14="http://schemas.microsoft.com/office/powerpoint/2010/main" val="243588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important context for the impact of bail reform in 2020. NYC jail populations (which are mostly people awaiting trial) had been steadily declining since the early 1990s (and, not shown here, the number of NYC residents in state prisons—which hold those convicted of felony offenses—had been declining fairly steadily since the mid-1990s). And during this time, all types of crimes had declined as well.</a:t>
            </a:r>
          </a:p>
          <a:p>
            <a:endParaRPr lang="en-US" dirty="0"/>
          </a:p>
          <a:p>
            <a:r>
              <a:rPr lang="en-US" dirty="0"/>
              <a:t>That is not to say that the decline in jail populations </a:t>
            </a:r>
            <a:r>
              <a:rPr lang="en-US" i="1" dirty="0"/>
              <a:t>caused</a:t>
            </a:r>
            <a:r>
              <a:rPr lang="en-US" dirty="0"/>
              <a:t> the decline in crime; perhaps crime would have declined faster still had jail and prison pops not fallen as fast (though the empirical evidence on the impact of jails and prisons cautions against making that claim too strongly). But it does make it clear that large jail and prison populations are not </a:t>
            </a:r>
            <a:r>
              <a:rPr lang="en-US" i="1" dirty="0"/>
              <a:t>necessary</a:t>
            </a:r>
            <a:r>
              <a:rPr lang="en-US" dirty="0"/>
              <a:t> for keeping crime rates low and falling.</a:t>
            </a:r>
          </a:p>
        </p:txBody>
      </p:sp>
      <p:sp>
        <p:nvSpPr>
          <p:cNvPr id="4" name="Slide Number Placeholder 3"/>
          <p:cNvSpPr>
            <a:spLocks noGrp="1"/>
          </p:cNvSpPr>
          <p:nvPr>
            <p:ph type="sldNum" sz="quarter" idx="5"/>
          </p:nvPr>
        </p:nvSpPr>
        <p:spPr/>
        <p:txBody>
          <a:bodyPr/>
          <a:lstStyle/>
          <a:p>
            <a:fld id="{7735F94C-9B98-4F69-BC11-378EBA9044AA}" type="slidenum">
              <a:rPr lang="en-US" smtClean="0"/>
              <a:t>2</a:t>
            </a:fld>
            <a:endParaRPr lang="en-US"/>
          </a:p>
        </p:txBody>
      </p:sp>
    </p:spTree>
    <p:extLst>
      <p:ext uri="{BB962C8B-B14F-4D97-AF65-F5344CB8AC3E}">
        <p14:creationId xmlns:p14="http://schemas.microsoft.com/office/powerpoint/2010/main" val="37191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then, is the (possible) impact of bail reform on NYC jail populations. Bail reform went into effect on Jan 1, 2020, and then was partially rolled back starting on July 1, 2020.</a:t>
            </a:r>
          </a:p>
          <a:p>
            <a:endParaRPr lang="en-US" dirty="0"/>
          </a:p>
          <a:p>
            <a:r>
              <a:rPr lang="en-US" dirty="0"/>
              <a:t>Two things to note here:</a:t>
            </a:r>
          </a:p>
          <a:p>
            <a:endParaRPr lang="en-US" dirty="0"/>
          </a:p>
          <a:p>
            <a:pPr marL="228600" indent="-228600">
              <a:buAutoNum type="arabicPeriod"/>
            </a:pPr>
            <a:r>
              <a:rPr lang="en-US" dirty="0"/>
              <a:t>Jail pops had already been falling in 2018 and 2019, so it is likely they would have kept declining into 2020 absent bail reform (and had 2020 been a more-normal year).</a:t>
            </a:r>
          </a:p>
          <a:p>
            <a:pPr marL="228600" indent="-228600">
              <a:buAutoNum type="arabicPeriod"/>
            </a:pPr>
            <a:r>
              <a:rPr lang="en-US" dirty="0"/>
              <a:t>Some of that drop in 2020 is clearly due to Covid policies, not bail reform. Even without bail reform, jail pops would have likely dropped in 2020, due to a combination of social distancing practices, declines in misdemeanor arrests, and slowdowns in the court systems.</a:t>
            </a:r>
          </a:p>
          <a:p>
            <a:pPr marL="228600" indent="-228600">
              <a:buAutoNum type="arabicPeriod"/>
            </a:pPr>
            <a:endParaRPr lang="en-US" dirty="0"/>
          </a:p>
          <a:p>
            <a:pPr marL="0" indent="0">
              <a:buNone/>
            </a:pPr>
            <a:r>
              <a:rPr lang="en-US" dirty="0"/>
              <a:t>In general, tying anything in 2020 to specific policies is going to be challenging, because Covid upended SO many things, </a:t>
            </a:r>
            <a:r>
              <a:rPr lang="en-US" i="1" dirty="0"/>
              <a:t>all</a:t>
            </a:r>
            <a:r>
              <a:rPr lang="en-US" dirty="0"/>
              <a:t> at the same time.</a:t>
            </a:r>
          </a:p>
        </p:txBody>
      </p:sp>
      <p:sp>
        <p:nvSpPr>
          <p:cNvPr id="4" name="Slide Number Placeholder 3"/>
          <p:cNvSpPr>
            <a:spLocks noGrp="1"/>
          </p:cNvSpPr>
          <p:nvPr>
            <p:ph type="sldNum" sz="quarter" idx="5"/>
          </p:nvPr>
        </p:nvSpPr>
        <p:spPr/>
        <p:txBody>
          <a:bodyPr/>
          <a:lstStyle/>
          <a:p>
            <a:fld id="{7735F94C-9B98-4F69-BC11-378EBA9044AA}" type="slidenum">
              <a:rPr lang="en-US" smtClean="0"/>
              <a:t>3</a:t>
            </a:fld>
            <a:endParaRPr lang="en-US"/>
          </a:p>
        </p:txBody>
      </p:sp>
    </p:spTree>
    <p:extLst>
      <p:ext uri="{BB962C8B-B14F-4D97-AF65-F5344CB8AC3E}">
        <p14:creationId xmlns:p14="http://schemas.microsoft.com/office/powerpoint/2010/main" val="56438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theory, had 2020 been a “normal” year, bail reform would have led to fewer people locked up in NYC jails (and we do see that), and more people therefore out on pre-trial release. We </a:t>
            </a:r>
            <a:r>
              <a:rPr lang="en-US" i="1" dirty="0"/>
              <a:t>don’t</a:t>
            </a:r>
            <a:r>
              <a:rPr lang="en-US" dirty="0"/>
              <a:t> see the latter effect, however, in no small part because, again: Covid. Everything ground to halt during Covid, so we see the perhaps-otherwise-unexpected result of both jail pops </a:t>
            </a:r>
            <a:r>
              <a:rPr lang="en-US" i="1" dirty="0"/>
              <a:t>and</a:t>
            </a:r>
            <a:r>
              <a:rPr lang="en-US" dirty="0"/>
              <a:t> pre-trial releases falling during the first half of 2020.</a:t>
            </a:r>
          </a:p>
          <a:p>
            <a:endParaRPr lang="en-US" dirty="0"/>
          </a:p>
          <a:p>
            <a:r>
              <a:rPr lang="en-US" dirty="0"/>
              <a:t>It’s true that pre-trial releases rise during the second half (and into 2021)… but that is also a time of rising </a:t>
            </a:r>
            <a:r>
              <a:rPr lang="en-US" i="1" dirty="0"/>
              <a:t>jail</a:t>
            </a:r>
            <a:r>
              <a:rPr lang="en-US" dirty="0"/>
              <a:t> populations as well, which means that </a:t>
            </a:r>
            <a:r>
              <a:rPr lang="en-US" i="1" dirty="0"/>
              <a:t>some</a:t>
            </a:r>
            <a:r>
              <a:rPr lang="en-US" dirty="0"/>
              <a:t> chunk of the rise in pre-trial releases is due to the reawakening of the criminal legal system as a whole as opposed to the specific impacts of bail reform.</a:t>
            </a:r>
          </a:p>
        </p:txBody>
      </p:sp>
      <p:sp>
        <p:nvSpPr>
          <p:cNvPr id="4" name="Slide Number Placeholder 3"/>
          <p:cNvSpPr>
            <a:spLocks noGrp="1"/>
          </p:cNvSpPr>
          <p:nvPr>
            <p:ph type="sldNum" sz="quarter" idx="5"/>
          </p:nvPr>
        </p:nvSpPr>
        <p:spPr/>
        <p:txBody>
          <a:bodyPr/>
          <a:lstStyle/>
          <a:p>
            <a:fld id="{7735F94C-9B98-4F69-BC11-378EBA9044AA}" type="slidenum">
              <a:rPr lang="en-US" smtClean="0"/>
              <a:t>4</a:t>
            </a:fld>
            <a:endParaRPr lang="en-US"/>
          </a:p>
        </p:txBody>
      </p:sp>
    </p:spTree>
    <p:extLst>
      <p:ext uri="{BB962C8B-B14F-4D97-AF65-F5344CB8AC3E}">
        <p14:creationId xmlns:p14="http://schemas.microsoft.com/office/powerpoint/2010/main" val="134038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said, there is one population where we see the expected rise in pre-trial releases after bail reform, and that is those charged with a violent felony. This is not surprising, since this is likely the one category of offense where the criminal legal system tried its hardest to stay functioning during even the early days of the pandemic.</a:t>
            </a:r>
          </a:p>
          <a:p>
            <a:endParaRPr lang="en-US" dirty="0"/>
          </a:p>
          <a:p>
            <a:r>
              <a:rPr lang="en-US" dirty="0"/>
              <a:t>It’s thus worth asking what, exactly, happened with this population.</a:t>
            </a:r>
          </a:p>
        </p:txBody>
      </p:sp>
      <p:sp>
        <p:nvSpPr>
          <p:cNvPr id="4" name="Slide Number Placeholder 3"/>
          <p:cNvSpPr>
            <a:spLocks noGrp="1"/>
          </p:cNvSpPr>
          <p:nvPr>
            <p:ph type="sldNum" sz="quarter" idx="5"/>
          </p:nvPr>
        </p:nvSpPr>
        <p:spPr/>
        <p:txBody>
          <a:bodyPr/>
          <a:lstStyle/>
          <a:p>
            <a:fld id="{7735F94C-9B98-4F69-BC11-378EBA9044AA}" type="slidenum">
              <a:rPr lang="en-US" smtClean="0"/>
              <a:t>5</a:t>
            </a:fld>
            <a:endParaRPr lang="en-US"/>
          </a:p>
        </p:txBody>
      </p:sp>
    </p:spTree>
    <p:extLst>
      <p:ext uri="{BB962C8B-B14F-4D97-AF65-F5344CB8AC3E}">
        <p14:creationId xmlns:p14="http://schemas.microsoft.com/office/powerpoint/2010/main" val="268830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rough way to look at the costs and benefits of bail reform, at least when zeroing in on those initially arrested for a violent felony offense (VFO).</a:t>
            </a:r>
          </a:p>
          <a:p>
            <a:r>
              <a:rPr lang="en-US" dirty="0"/>
              <a:t>Note: “VFO” incorporates a wide range of offenses, from crimes such as murder and armed robbery to lesser assaults and even some burglaries. The list of VFOs is here: https://</a:t>
            </a:r>
            <a:r>
              <a:rPr lang="en-US" dirty="0" err="1"/>
              <a:t>www.nysenate.gov</a:t>
            </a:r>
            <a:r>
              <a:rPr lang="en-US" dirty="0"/>
              <a:t>/legislation/laws/PEN/70.02</a:t>
            </a:r>
          </a:p>
          <a:p>
            <a:r>
              <a:rPr lang="en-US" dirty="0"/>
              <a:t> </a:t>
            </a:r>
          </a:p>
          <a:p>
            <a:r>
              <a:rPr lang="en-US" dirty="0"/>
              <a:t>In 2019, the year before bail reform, about 800 people who had been charged with a VFO and released pre-trial were subsequently rearrested for another VFO, which are the sort of release outcomes that concern us the most. Those 800 rearrests made up about 3% of the total number of VFO arrests the NYPD made that year.</a:t>
            </a:r>
          </a:p>
          <a:p>
            <a:endParaRPr lang="en-US" dirty="0"/>
          </a:p>
          <a:p>
            <a:r>
              <a:rPr lang="en-US" dirty="0"/>
              <a:t>In 2020, more people were released after being charged with VFOs, as did the total number of those rearrested for a VFO, which rose from 800 to 1,200.</a:t>
            </a:r>
          </a:p>
          <a:p>
            <a:r>
              <a:rPr lang="en-US" dirty="0"/>
              <a:t>Those 1,200 rearrests were about 5% of the 24,000 VFO arrests the NYPD made in 2020.</a:t>
            </a:r>
          </a:p>
          <a:p>
            <a:endParaRPr lang="en-US" dirty="0"/>
          </a:p>
          <a:p>
            <a:r>
              <a:rPr lang="en-US" dirty="0"/>
              <a:t>To put those in context: in 2020, there were about 35 more VFO arrests per month than in 2019. (And surely not </a:t>
            </a:r>
            <a:r>
              <a:rPr lang="en-US" i="1" dirty="0"/>
              <a:t>all</a:t>
            </a:r>
            <a:r>
              <a:rPr lang="en-US" dirty="0"/>
              <a:t> of those were due to bail reform’s increase in releases, given the uptick in some violent crimes during the pandemic.)</a:t>
            </a:r>
          </a:p>
          <a:p>
            <a:r>
              <a:rPr lang="en-US" dirty="0"/>
              <a:t>At the same time, there were ~2,000 fewer people in NYC jails each month during 2020.</a:t>
            </a:r>
          </a:p>
          <a:p>
            <a:endParaRPr lang="en-US" dirty="0"/>
          </a:p>
          <a:p>
            <a:r>
              <a:rPr lang="en-US" dirty="0"/>
              <a:t>That is the tradeoff at play here (roughly, given the approximations here)</a:t>
            </a:r>
          </a:p>
        </p:txBody>
      </p:sp>
      <p:sp>
        <p:nvSpPr>
          <p:cNvPr id="4" name="Slide Number Placeholder 3"/>
          <p:cNvSpPr>
            <a:spLocks noGrp="1"/>
          </p:cNvSpPr>
          <p:nvPr>
            <p:ph type="sldNum" sz="quarter" idx="5"/>
          </p:nvPr>
        </p:nvSpPr>
        <p:spPr/>
        <p:txBody>
          <a:bodyPr/>
          <a:lstStyle/>
          <a:p>
            <a:fld id="{7735F94C-9B98-4F69-BC11-378EBA9044AA}" type="slidenum">
              <a:rPr lang="en-US" smtClean="0"/>
              <a:t>6</a:t>
            </a:fld>
            <a:endParaRPr lang="en-US"/>
          </a:p>
        </p:txBody>
      </p:sp>
    </p:spTree>
    <p:extLst>
      <p:ext uri="{BB962C8B-B14F-4D97-AF65-F5344CB8AC3E}">
        <p14:creationId xmlns:p14="http://schemas.microsoft.com/office/powerpoint/2010/main" val="329542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that tradeoff, we need to be much more honest about the costs of </a:t>
            </a:r>
            <a:r>
              <a:rPr lang="en-US" i="1" dirty="0"/>
              <a:t>detention</a:t>
            </a:r>
            <a:r>
              <a:rPr lang="en-US" dirty="0"/>
              <a:t>. We are quick to point out the costs of letting someone out who then reoffends. But what are the costs of keeping someone in jail?</a:t>
            </a:r>
          </a:p>
          <a:p>
            <a:endParaRPr lang="en-US" dirty="0"/>
          </a:p>
          <a:p>
            <a:r>
              <a:rPr lang="en-US" dirty="0"/>
              <a:t>These are just two (of many) examples:</a:t>
            </a:r>
          </a:p>
          <a:p>
            <a:endParaRPr lang="en-US" dirty="0"/>
          </a:p>
          <a:p>
            <a:r>
              <a:rPr lang="en-US" dirty="0"/>
              <a:t>The suicide rate in jails, at 50 per 100,000, is well above any sort of relevant comparison. The lower red line, at 12 per 100,000, is the suicide rate for Black men (which is relevant given the disproportionate number of Black men held in jails). The slightly higher red line, at 28 per 100,000, is the suicide rate for all men aged 25-44 (which reflects the age of a large bloc of those held in jails). Even if we think that those sent to jail are at greater risk of death by suicide outside of jails than the population as a whole, the high rate in jails—secure facilities where death by suicide should, in theory, be </a:t>
            </a:r>
            <a:r>
              <a:rPr lang="en-US" i="1" dirty="0"/>
              <a:t>harder</a:t>
            </a:r>
            <a:r>
              <a:rPr lang="en-US" dirty="0"/>
              <a:t>—makes it clear that jail are not safe institutions for that population.</a:t>
            </a:r>
          </a:p>
          <a:p>
            <a:endParaRPr lang="en-US" dirty="0"/>
          </a:p>
          <a:p>
            <a:r>
              <a:rPr lang="en-US" dirty="0"/>
              <a:t>The second example, taken from a recent economics paper, shows that being released pre-trial is associated with all sorts of economic benefits, benefits that come from being able to maintain social ties while a case is moving along. The flip side of these results is that when we decide to lock more people up pre-trial, we only further undermine the economic stability of people who already often live precarious lives.</a:t>
            </a:r>
          </a:p>
        </p:txBody>
      </p:sp>
      <p:sp>
        <p:nvSpPr>
          <p:cNvPr id="4" name="Slide Number Placeholder 3"/>
          <p:cNvSpPr>
            <a:spLocks noGrp="1"/>
          </p:cNvSpPr>
          <p:nvPr>
            <p:ph type="sldNum" sz="quarter" idx="5"/>
          </p:nvPr>
        </p:nvSpPr>
        <p:spPr/>
        <p:txBody>
          <a:bodyPr/>
          <a:lstStyle/>
          <a:p>
            <a:fld id="{7735F94C-9B98-4F69-BC11-378EBA9044AA}" type="slidenum">
              <a:rPr lang="en-US" smtClean="0"/>
              <a:t>7</a:t>
            </a:fld>
            <a:endParaRPr lang="en-US"/>
          </a:p>
        </p:txBody>
      </p:sp>
    </p:spTree>
    <p:extLst>
      <p:ext uri="{BB962C8B-B14F-4D97-AF65-F5344CB8AC3E}">
        <p14:creationId xmlns:p14="http://schemas.microsoft.com/office/powerpoint/2010/main" val="154985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 is important to note that not only do we often fail to talk directly about the real tradeoffs in jail policy, but much of our coverage focuses too much on people’s often-incorrect feelings about that policy.</a:t>
            </a:r>
          </a:p>
          <a:p>
            <a:endParaRPr lang="en-US" dirty="0"/>
          </a:p>
          <a:p>
            <a:r>
              <a:rPr lang="en-US" dirty="0"/>
              <a:t>Take this NY Times article from Feb. 2022. It notes that people </a:t>
            </a:r>
            <a:r>
              <a:rPr lang="en-US" i="1" dirty="0"/>
              <a:t>feel</a:t>
            </a:r>
            <a:r>
              <a:rPr lang="en-US" dirty="0"/>
              <a:t> like progressive DAs are making us less safe by not seeking convictions for low-level offenses. Yet never once does that article discuss what the data says about that, such as a recent academic article using data from Boston which shows that the decision NOT to prosecute misdemeanor cases led to no reduction in public safety, but better life outcomes for those whose charges were dropped.</a:t>
            </a:r>
          </a:p>
        </p:txBody>
      </p:sp>
      <p:sp>
        <p:nvSpPr>
          <p:cNvPr id="4" name="Slide Number Placeholder 3"/>
          <p:cNvSpPr>
            <a:spLocks noGrp="1"/>
          </p:cNvSpPr>
          <p:nvPr>
            <p:ph type="sldNum" sz="quarter" idx="5"/>
          </p:nvPr>
        </p:nvSpPr>
        <p:spPr/>
        <p:txBody>
          <a:bodyPr/>
          <a:lstStyle/>
          <a:p>
            <a:fld id="{7735F94C-9B98-4F69-BC11-378EBA9044AA}" type="slidenum">
              <a:rPr lang="en-US" smtClean="0"/>
              <a:t>8</a:t>
            </a:fld>
            <a:endParaRPr lang="en-US"/>
          </a:p>
        </p:txBody>
      </p:sp>
    </p:spTree>
    <p:extLst>
      <p:ext uri="{BB962C8B-B14F-4D97-AF65-F5344CB8AC3E}">
        <p14:creationId xmlns:p14="http://schemas.microsoft.com/office/powerpoint/2010/main" val="308151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2/21/22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24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2/21/22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783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2/21/22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662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2/21/22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0553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2/21/22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2271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2/21/22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338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2/21/22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4932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2/21/22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72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2/21/22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2789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2/21/22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7087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2/21/22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8847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2/21/22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1339043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6" r:id="rId6"/>
    <p:sldLayoutId id="2147483751" r:id="rId7"/>
    <p:sldLayoutId id="2147483752" r:id="rId8"/>
    <p:sldLayoutId id="2147483753" r:id="rId9"/>
    <p:sldLayoutId id="2147483755" r:id="rId10"/>
    <p:sldLayoutId id="2147483754"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1.nyc.gov/assets/nypd/downloads/pdf/analysis_and_planning/year-end-2019-enforcement-report.pdf" TargetMode="External"/><Relationship Id="rId2" Type="http://schemas.openxmlformats.org/officeDocument/2006/relationships/hyperlink" Target="https://www.nycja.org/pretrial-release-dashboard" TargetMode="External"/><Relationship Id="rId1" Type="http://schemas.openxmlformats.org/officeDocument/2006/relationships/slideLayout" Target="../slideLayouts/slideLayout2.xml"/><Relationship Id="rId4" Type="http://schemas.openxmlformats.org/officeDocument/2006/relationships/hyperlink" Target="https://www1.nyc.gov/assets/nypd/downloads/pdf/analysis_and_planning/year-end-2020-enforcement-report-20210721.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imh.nih.gov/health/statistics/suicide" TargetMode="External"/><Relationship Id="rId2" Type="http://schemas.openxmlformats.org/officeDocument/2006/relationships/hyperlink" Target="https://bjs.ojp.gov/sites/g/files/xyckuh236/files/media/document/sljsfp0019st.pdf" TargetMode="External"/><Relationship Id="rId1" Type="http://schemas.openxmlformats.org/officeDocument/2006/relationships/slideLayout" Target="../slideLayouts/slideLayout2.xml"/><Relationship Id="rId6" Type="http://schemas.openxmlformats.org/officeDocument/2006/relationships/hyperlink" Target="https://www.nber.org/papers/w28600" TargetMode="External"/><Relationship Id="rId5" Type="http://schemas.openxmlformats.org/officeDocument/2006/relationships/hyperlink" Target="https://www.nytimes.com/2022/02/18/us/politics/prosecutors-midterms-crime.html" TargetMode="External"/><Relationship Id="rId4" Type="http://schemas.openxmlformats.org/officeDocument/2006/relationships/hyperlink" Target="https://pubs.aeaweb.org/doi/pdfplus/10.1257/aer.201615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greaterjusticeny.vera.org/" TargetMode="External"/><Relationship Id="rId2" Type="http://schemas.openxmlformats.org/officeDocument/2006/relationships/hyperlink" Target="https://criminaljustice.cityofnewyork.us/individual_charts/average-daily-jail-population-in-nyc/" TargetMode="External"/><Relationship Id="rId1" Type="http://schemas.openxmlformats.org/officeDocument/2006/relationships/slideLayout" Target="../slideLayouts/slideLayout2.xml"/><Relationship Id="rId4" Type="http://schemas.openxmlformats.org/officeDocument/2006/relationships/hyperlink" Target="https://www.nycja.org/pretrial-release-dashbo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BF0A-FAA8-AE47-A474-AD21DB0036FA}"/>
              </a:ext>
            </a:extLst>
          </p:cNvPr>
          <p:cNvSpPr>
            <a:spLocks noGrp="1"/>
          </p:cNvSpPr>
          <p:nvPr>
            <p:ph type="title"/>
          </p:nvPr>
        </p:nvSpPr>
        <p:spPr>
          <a:xfrm>
            <a:off x="557784" y="640080"/>
            <a:ext cx="10890504" cy="4114800"/>
          </a:xfrm>
        </p:spPr>
        <p:txBody>
          <a:bodyPr anchor="b">
            <a:normAutofit/>
          </a:bodyPr>
          <a:lstStyle/>
          <a:p>
            <a:r>
              <a:rPr lang="en-US"/>
              <a:t>Bail Reform in New York</a:t>
            </a:r>
          </a:p>
        </p:txBody>
      </p:sp>
      <p:sp>
        <p:nvSpPr>
          <p:cNvPr id="3" name="Subtitle 2">
            <a:extLst>
              <a:ext uri="{FF2B5EF4-FFF2-40B4-BE49-F238E27FC236}">
                <a16:creationId xmlns:a16="http://schemas.microsoft.com/office/drawing/2014/main" id="{0BC5FEFC-0C17-8E4D-AB29-7DA6AC6AEE15}"/>
              </a:ext>
            </a:extLst>
          </p:cNvPr>
          <p:cNvSpPr>
            <a:spLocks noGrp="1"/>
          </p:cNvSpPr>
          <p:nvPr>
            <p:ph type="body" idx="1"/>
          </p:nvPr>
        </p:nvSpPr>
        <p:spPr>
          <a:xfrm>
            <a:off x="841248" y="5102352"/>
            <a:ext cx="10607040" cy="585216"/>
          </a:xfrm>
        </p:spPr>
        <p:txBody>
          <a:bodyPr anchor="ctr">
            <a:normAutofit/>
          </a:bodyPr>
          <a:lstStyle/>
          <a:p>
            <a:pPr>
              <a:lnSpc>
                <a:spcPct val="100000"/>
              </a:lnSpc>
            </a:pPr>
            <a:r>
              <a:rPr lang="en-US" sz="1100"/>
              <a:t>John F. Pfaff</a:t>
            </a:r>
          </a:p>
          <a:p>
            <a:pPr>
              <a:lnSpc>
                <a:spcPct val="100000"/>
              </a:lnSpc>
            </a:pPr>
            <a:r>
              <a:rPr lang="en-US" sz="1100"/>
              <a:t>Friday, February 18, 2022</a:t>
            </a:r>
          </a:p>
        </p:txBody>
      </p:sp>
    </p:spTree>
    <p:extLst>
      <p:ext uri="{BB962C8B-B14F-4D97-AF65-F5344CB8AC3E}">
        <p14:creationId xmlns:p14="http://schemas.microsoft.com/office/powerpoint/2010/main" val="248194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FF59-9746-7644-B17F-A47F7DC81C0A}"/>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4B1A1E37-C487-D045-A037-EC3E88BA0411}"/>
              </a:ext>
            </a:extLst>
          </p:cNvPr>
          <p:cNvSpPr>
            <a:spLocks noGrp="1"/>
          </p:cNvSpPr>
          <p:nvPr>
            <p:ph idx="1"/>
          </p:nvPr>
        </p:nvSpPr>
        <p:spPr/>
        <p:txBody>
          <a:bodyPr/>
          <a:lstStyle/>
          <a:p>
            <a:r>
              <a:rPr lang="en-US" dirty="0"/>
              <a:t>Slide 6:</a:t>
            </a:r>
          </a:p>
          <a:p>
            <a:pPr lvl="1"/>
            <a:r>
              <a:rPr lang="en-US" dirty="0" err="1"/>
              <a:t>Reoffense</a:t>
            </a:r>
            <a:r>
              <a:rPr lang="en-US" dirty="0"/>
              <a:t> data: </a:t>
            </a:r>
            <a:r>
              <a:rPr lang="en-US" dirty="0">
                <a:hlinkClick r:id="rId2"/>
              </a:rPr>
              <a:t>https://www.nycja.org/pretrial-release-dashboard</a:t>
            </a:r>
            <a:endParaRPr lang="en-US" dirty="0"/>
          </a:p>
          <a:p>
            <a:pPr lvl="1"/>
            <a:r>
              <a:rPr lang="en-US" dirty="0"/>
              <a:t>Total VFO arrests: </a:t>
            </a:r>
          </a:p>
          <a:p>
            <a:pPr lvl="2"/>
            <a:r>
              <a:rPr lang="en-US" dirty="0"/>
              <a:t>2019: </a:t>
            </a:r>
            <a:r>
              <a:rPr lang="en-US" dirty="0">
                <a:hlinkClick r:id="rId3"/>
              </a:rPr>
              <a:t>https://www1.nyc.gov/assets/nypd/downloads/pdf/analysis_and_planning/year-end-2019-enforcement-report.pdf</a:t>
            </a:r>
            <a:endParaRPr lang="en-US" dirty="0"/>
          </a:p>
          <a:p>
            <a:pPr lvl="2"/>
            <a:r>
              <a:rPr lang="en-US" dirty="0"/>
              <a:t>2020: </a:t>
            </a:r>
            <a:r>
              <a:rPr lang="en-US" dirty="0">
                <a:hlinkClick r:id="rId4"/>
              </a:rPr>
              <a:t>https://www1.nyc.gov/assets/nypd/downloads/pdf/analysis_and_planning/year-end-2020-enforcement-report-20210721.pdf</a:t>
            </a:r>
            <a:r>
              <a:rPr lang="en-US" dirty="0"/>
              <a:t> </a:t>
            </a:r>
          </a:p>
        </p:txBody>
      </p:sp>
    </p:spTree>
    <p:extLst>
      <p:ext uri="{BB962C8B-B14F-4D97-AF65-F5344CB8AC3E}">
        <p14:creationId xmlns:p14="http://schemas.microsoft.com/office/powerpoint/2010/main" val="166157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AE56-81B7-7A4B-BE70-D381A2F8D2B2}"/>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2654BD44-0F79-764C-9ECB-E2AB14281258}"/>
              </a:ext>
            </a:extLst>
          </p:cNvPr>
          <p:cNvSpPr>
            <a:spLocks noGrp="1"/>
          </p:cNvSpPr>
          <p:nvPr>
            <p:ph idx="1"/>
          </p:nvPr>
        </p:nvSpPr>
        <p:spPr/>
        <p:txBody>
          <a:bodyPr>
            <a:normAutofit fontScale="92500" lnSpcReduction="20000"/>
          </a:bodyPr>
          <a:lstStyle/>
          <a:p>
            <a:r>
              <a:rPr lang="en-US" dirty="0"/>
              <a:t>Slide 7:</a:t>
            </a:r>
          </a:p>
          <a:p>
            <a:pPr lvl="1"/>
            <a:r>
              <a:rPr lang="en-US" dirty="0"/>
              <a:t>Jail suicide rates: </a:t>
            </a:r>
            <a:r>
              <a:rPr lang="en-US" dirty="0">
                <a:hlinkClick r:id="rId2"/>
              </a:rPr>
              <a:t>https://bjs.ojp.gov/sites/g/files/xyckuh236/files/media/document/sljsfp0019st.pdf</a:t>
            </a:r>
            <a:endParaRPr lang="en-US" dirty="0"/>
          </a:p>
          <a:p>
            <a:pPr lvl="1"/>
            <a:r>
              <a:rPr lang="en-US" dirty="0"/>
              <a:t>Population suicide rates: </a:t>
            </a:r>
            <a:r>
              <a:rPr lang="en-US" dirty="0">
                <a:hlinkClick r:id="rId3"/>
              </a:rPr>
              <a:t>https://www.nimh.nih.gov/health/statistics/suicide</a:t>
            </a:r>
            <a:endParaRPr lang="en-US" dirty="0"/>
          </a:p>
          <a:p>
            <a:pPr lvl="1"/>
            <a:r>
              <a:rPr lang="en-US" dirty="0"/>
              <a:t>Dobbie, Goldin, and Yang: </a:t>
            </a:r>
            <a:r>
              <a:rPr lang="en-US" dirty="0">
                <a:hlinkClick r:id="rId4"/>
              </a:rPr>
              <a:t>https://pubs.aeaweb.org/doi/pdfplus/10.1257/aer.20161503</a:t>
            </a:r>
            <a:r>
              <a:rPr lang="en-US" dirty="0"/>
              <a:t> </a:t>
            </a:r>
          </a:p>
          <a:p>
            <a:pPr lvl="1"/>
            <a:endParaRPr lang="en-US" dirty="0"/>
          </a:p>
          <a:p>
            <a:r>
              <a:rPr lang="en-US" dirty="0"/>
              <a:t>Slide 8: </a:t>
            </a:r>
          </a:p>
          <a:p>
            <a:pPr lvl="1"/>
            <a:r>
              <a:rPr lang="en-US" dirty="0"/>
              <a:t>NY Times article: </a:t>
            </a:r>
            <a:r>
              <a:rPr lang="en-US" dirty="0">
                <a:hlinkClick r:id="rId5"/>
              </a:rPr>
              <a:t>https://www.nytimes.com/2022/02/18/us/politics/prosecutors-midterms-crime.html</a:t>
            </a:r>
            <a:endParaRPr lang="en-US" dirty="0"/>
          </a:p>
          <a:p>
            <a:pPr lvl="1"/>
            <a:r>
              <a:rPr lang="en-US" dirty="0" err="1"/>
              <a:t>Agan</a:t>
            </a:r>
            <a:r>
              <a:rPr lang="en-US" dirty="0"/>
              <a:t>, Doleac, and Harvey: </a:t>
            </a:r>
            <a:r>
              <a:rPr lang="en-US" dirty="0">
                <a:hlinkClick r:id="rId6"/>
              </a:rPr>
              <a:t>https://www.nber.org/papers/w28600</a:t>
            </a:r>
            <a:r>
              <a:rPr lang="en-US" dirty="0"/>
              <a:t> </a:t>
            </a:r>
          </a:p>
          <a:p>
            <a:endParaRPr lang="en-US" dirty="0"/>
          </a:p>
        </p:txBody>
      </p:sp>
    </p:spTree>
    <p:extLst>
      <p:ext uri="{BB962C8B-B14F-4D97-AF65-F5344CB8AC3E}">
        <p14:creationId xmlns:p14="http://schemas.microsoft.com/office/powerpoint/2010/main" val="414335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CF88-F277-0C48-8A69-78F7307026FD}"/>
              </a:ext>
            </a:extLst>
          </p:cNvPr>
          <p:cNvSpPr>
            <a:spLocks noGrp="1"/>
          </p:cNvSpPr>
          <p:nvPr>
            <p:ph type="title"/>
          </p:nvPr>
        </p:nvSpPr>
        <p:spPr/>
        <p:txBody>
          <a:bodyPr>
            <a:normAutofit fontScale="90000"/>
          </a:bodyPr>
          <a:lstStyle/>
          <a:p>
            <a:r>
              <a:rPr lang="en-US" dirty="0"/>
              <a:t>The Long-Run Decline in NYC Jail Populations</a:t>
            </a:r>
          </a:p>
        </p:txBody>
      </p:sp>
      <p:sp>
        <p:nvSpPr>
          <p:cNvPr id="3" name="Content Placeholder 2">
            <a:extLst>
              <a:ext uri="{FF2B5EF4-FFF2-40B4-BE49-F238E27FC236}">
                <a16:creationId xmlns:a16="http://schemas.microsoft.com/office/drawing/2014/main" id="{744A4E54-3FCB-BB43-BD73-729246ABC17B}"/>
              </a:ext>
            </a:extLst>
          </p:cNvPr>
          <p:cNvSpPr>
            <a:spLocks noGrp="1"/>
          </p:cNvSpPr>
          <p:nvPr>
            <p:ph idx="1"/>
          </p:nvPr>
        </p:nvSpPr>
        <p:spPr>
          <a:xfrm>
            <a:off x="1115568" y="2478024"/>
            <a:ext cx="584140" cy="308207"/>
          </a:xfrm>
        </p:spPr>
        <p:txBody>
          <a:bodyPr>
            <a:normAutofit fontScale="62500" lnSpcReduction="20000"/>
          </a:bodyPr>
          <a:lstStyle/>
          <a:p>
            <a:pPr marL="0" indent="0">
              <a:buNone/>
            </a:pPr>
            <a:r>
              <a:rPr lang="en-US" dirty="0"/>
              <a:t> </a:t>
            </a:r>
          </a:p>
        </p:txBody>
      </p:sp>
      <p:pic>
        <p:nvPicPr>
          <p:cNvPr id="4" name="Picture 3">
            <a:extLst>
              <a:ext uri="{FF2B5EF4-FFF2-40B4-BE49-F238E27FC236}">
                <a16:creationId xmlns:a16="http://schemas.microsoft.com/office/drawing/2014/main" id="{199C4DB8-3C40-7F48-959B-BA50C7DBB820}"/>
              </a:ext>
            </a:extLst>
          </p:cNvPr>
          <p:cNvPicPr>
            <a:picLocks noChangeAspect="1"/>
          </p:cNvPicPr>
          <p:nvPr/>
        </p:nvPicPr>
        <p:blipFill>
          <a:blip r:embed="rId3"/>
          <a:stretch>
            <a:fillRect/>
          </a:stretch>
        </p:blipFill>
        <p:spPr>
          <a:xfrm>
            <a:off x="392430" y="2316330"/>
            <a:ext cx="8115300" cy="4140200"/>
          </a:xfrm>
          <a:prstGeom prst="rect">
            <a:avLst/>
          </a:prstGeom>
        </p:spPr>
      </p:pic>
      <p:pic>
        <p:nvPicPr>
          <p:cNvPr id="5" name="Picture 4">
            <a:extLst>
              <a:ext uri="{FF2B5EF4-FFF2-40B4-BE49-F238E27FC236}">
                <a16:creationId xmlns:a16="http://schemas.microsoft.com/office/drawing/2014/main" id="{BC210B60-60F1-9346-A38B-FE1A2EDDFF53}"/>
              </a:ext>
            </a:extLst>
          </p:cNvPr>
          <p:cNvPicPr>
            <a:picLocks noChangeAspect="1"/>
          </p:cNvPicPr>
          <p:nvPr/>
        </p:nvPicPr>
        <p:blipFill>
          <a:blip r:embed="rId4"/>
          <a:stretch>
            <a:fillRect/>
          </a:stretch>
        </p:blipFill>
        <p:spPr>
          <a:xfrm>
            <a:off x="8763224" y="5909310"/>
            <a:ext cx="3314700" cy="800100"/>
          </a:xfrm>
          <a:prstGeom prst="rect">
            <a:avLst/>
          </a:prstGeom>
        </p:spPr>
      </p:pic>
    </p:spTree>
    <p:extLst>
      <p:ext uri="{BB962C8B-B14F-4D97-AF65-F5344CB8AC3E}">
        <p14:creationId xmlns:p14="http://schemas.microsoft.com/office/powerpoint/2010/main" val="366132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0E27-3337-124A-8BBF-2B43C816DB7B}"/>
              </a:ext>
            </a:extLst>
          </p:cNvPr>
          <p:cNvSpPr>
            <a:spLocks noGrp="1"/>
          </p:cNvSpPr>
          <p:nvPr>
            <p:ph type="title"/>
          </p:nvPr>
        </p:nvSpPr>
        <p:spPr/>
        <p:txBody>
          <a:bodyPr/>
          <a:lstStyle/>
          <a:p>
            <a:r>
              <a:rPr lang="en-US" dirty="0"/>
              <a:t>The Impact of Bail Reform</a:t>
            </a:r>
          </a:p>
        </p:txBody>
      </p:sp>
      <p:sp>
        <p:nvSpPr>
          <p:cNvPr id="3" name="Content Placeholder 2">
            <a:extLst>
              <a:ext uri="{FF2B5EF4-FFF2-40B4-BE49-F238E27FC236}">
                <a16:creationId xmlns:a16="http://schemas.microsoft.com/office/drawing/2014/main" id="{9D62366F-85AA-7847-8265-6D64C50D1B70}"/>
              </a:ext>
            </a:extLst>
          </p:cNvPr>
          <p:cNvSpPr>
            <a:spLocks noGrp="1"/>
          </p:cNvSpPr>
          <p:nvPr>
            <p:ph idx="1"/>
          </p:nvPr>
        </p:nvSpPr>
        <p:spPr>
          <a:xfrm>
            <a:off x="1115568" y="2478024"/>
            <a:ext cx="616413" cy="189872"/>
          </a:xfrm>
        </p:spPr>
        <p:txBody>
          <a:bodyPr>
            <a:normAutofit fontScale="25000" lnSpcReduction="20000"/>
          </a:bodyPr>
          <a:lstStyle/>
          <a:p>
            <a:pPr marL="0" indent="0">
              <a:buNone/>
            </a:pPr>
            <a:r>
              <a:rPr lang="en-US" dirty="0"/>
              <a:t> </a:t>
            </a:r>
          </a:p>
        </p:txBody>
      </p:sp>
      <p:pic>
        <p:nvPicPr>
          <p:cNvPr id="4" name="Picture 3">
            <a:extLst>
              <a:ext uri="{FF2B5EF4-FFF2-40B4-BE49-F238E27FC236}">
                <a16:creationId xmlns:a16="http://schemas.microsoft.com/office/drawing/2014/main" id="{A2E4E44A-6794-BB49-8B75-8C84525F7C65}"/>
              </a:ext>
            </a:extLst>
          </p:cNvPr>
          <p:cNvPicPr>
            <a:picLocks noChangeAspect="1"/>
          </p:cNvPicPr>
          <p:nvPr/>
        </p:nvPicPr>
        <p:blipFill>
          <a:blip r:embed="rId3"/>
          <a:stretch>
            <a:fillRect/>
          </a:stretch>
        </p:blipFill>
        <p:spPr>
          <a:xfrm>
            <a:off x="639299" y="2667896"/>
            <a:ext cx="10913401" cy="3389255"/>
          </a:xfrm>
          <a:prstGeom prst="rect">
            <a:avLst/>
          </a:prstGeom>
        </p:spPr>
      </p:pic>
      <p:sp>
        <p:nvSpPr>
          <p:cNvPr id="5" name="Rectangle 4">
            <a:extLst>
              <a:ext uri="{FF2B5EF4-FFF2-40B4-BE49-F238E27FC236}">
                <a16:creationId xmlns:a16="http://schemas.microsoft.com/office/drawing/2014/main" id="{25EEA337-A882-3A44-819E-6E3862F5208E}"/>
              </a:ext>
            </a:extLst>
          </p:cNvPr>
          <p:cNvSpPr/>
          <p:nvPr/>
        </p:nvSpPr>
        <p:spPr>
          <a:xfrm>
            <a:off x="1075558" y="2623959"/>
            <a:ext cx="860612"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3E081C-A518-2145-9CFE-2A49ABBBBAA7}"/>
              </a:ext>
            </a:extLst>
          </p:cNvPr>
          <p:cNvSpPr/>
          <p:nvPr/>
        </p:nvSpPr>
        <p:spPr>
          <a:xfrm>
            <a:off x="10944145" y="2989719"/>
            <a:ext cx="860612"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677F5F-DD97-1144-BDF2-3B8AA3CB712F}"/>
              </a:ext>
            </a:extLst>
          </p:cNvPr>
          <p:cNvSpPr txBox="1"/>
          <p:nvPr/>
        </p:nvSpPr>
        <p:spPr>
          <a:xfrm>
            <a:off x="1115568" y="2542993"/>
            <a:ext cx="2288512" cy="369332"/>
          </a:xfrm>
          <a:prstGeom prst="rect">
            <a:avLst/>
          </a:prstGeom>
          <a:noFill/>
        </p:spPr>
        <p:txBody>
          <a:bodyPr wrap="none" rtlCol="0">
            <a:spAutoFit/>
          </a:bodyPr>
          <a:lstStyle/>
          <a:p>
            <a:r>
              <a:rPr lang="en-US" dirty="0"/>
              <a:t>NYC Jail Population</a:t>
            </a:r>
          </a:p>
        </p:txBody>
      </p:sp>
      <p:cxnSp>
        <p:nvCxnSpPr>
          <p:cNvPr id="9" name="Straight Connector 8">
            <a:extLst>
              <a:ext uri="{FF2B5EF4-FFF2-40B4-BE49-F238E27FC236}">
                <a16:creationId xmlns:a16="http://schemas.microsoft.com/office/drawing/2014/main" id="{D7366B05-15F4-3F41-8048-899FF3D58267}"/>
              </a:ext>
            </a:extLst>
          </p:cNvPr>
          <p:cNvCxnSpPr>
            <a:cxnSpLocks/>
          </p:cNvCxnSpPr>
          <p:nvPr/>
        </p:nvCxnSpPr>
        <p:spPr>
          <a:xfrm flipH="1">
            <a:off x="6196044" y="2667896"/>
            <a:ext cx="1" cy="3028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B18336-4CA0-A24E-AF2D-505854A007E5}"/>
              </a:ext>
            </a:extLst>
          </p:cNvPr>
          <p:cNvCxnSpPr>
            <a:cxnSpLocks/>
          </p:cNvCxnSpPr>
          <p:nvPr/>
        </p:nvCxnSpPr>
        <p:spPr>
          <a:xfrm flipH="1">
            <a:off x="7187540" y="2667896"/>
            <a:ext cx="1" cy="3028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37C7DD1-7B89-E54A-8254-682E82F71A27}"/>
              </a:ext>
            </a:extLst>
          </p:cNvPr>
          <p:cNvSpPr txBox="1"/>
          <p:nvPr/>
        </p:nvSpPr>
        <p:spPr>
          <a:xfrm>
            <a:off x="5044960" y="2528953"/>
            <a:ext cx="1151084" cy="307777"/>
          </a:xfrm>
          <a:prstGeom prst="rect">
            <a:avLst/>
          </a:prstGeom>
          <a:noFill/>
        </p:spPr>
        <p:txBody>
          <a:bodyPr wrap="none" rtlCol="0">
            <a:spAutoFit/>
          </a:bodyPr>
          <a:lstStyle/>
          <a:p>
            <a:r>
              <a:rPr lang="en-US" sz="1400" dirty="0"/>
              <a:t>Bail Reform</a:t>
            </a:r>
          </a:p>
        </p:txBody>
      </p:sp>
      <p:sp>
        <p:nvSpPr>
          <p:cNvPr id="12" name="TextBox 11">
            <a:extLst>
              <a:ext uri="{FF2B5EF4-FFF2-40B4-BE49-F238E27FC236}">
                <a16:creationId xmlns:a16="http://schemas.microsoft.com/office/drawing/2014/main" id="{27054C40-EF72-D443-B0DB-8729F0FD851A}"/>
              </a:ext>
            </a:extLst>
          </p:cNvPr>
          <p:cNvSpPr txBox="1"/>
          <p:nvPr/>
        </p:nvSpPr>
        <p:spPr>
          <a:xfrm>
            <a:off x="7187540" y="2542993"/>
            <a:ext cx="1256370" cy="307777"/>
          </a:xfrm>
          <a:prstGeom prst="rect">
            <a:avLst/>
          </a:prstGeom>
          <a:noFill/>
        </p:spPr>
        <p:txBody>
          <a:bodyPr wrap="none" rtlCol="0">
            <a:spAutoFit/>
          </a:bodyPr>
          <a:lstStyle/>
          <a:p>
            <a:r>
              <a:rPr lang="en-US" sz="1400" dirty="0"/>
              <a:t>Bail Rollback</a:t>
            </a:r>
          </a:p>
        </p:txBody>
      </p:sp>
      <p:pic>
        <p:nvPicPr>
          <p:cNvPr id="8" name="Picture 7">
            <a:extLst>
              <a:ext uri="{FF2B5EF4-FFF2-40B4-BE49-F238E27FC236}">
                <a16:creationId xmlns:a16="http://schemas.microsoft.com/office/drawing/2014/main" id="{1D0DB33A-B972-4A47-B1FB-195861FF1073}"/>
              </a:ext>
            </a:extLst>
          </p:cNvPr>
          <p:cNvPicPr>
            <a:picLocks noChangeAspect="1"/>
          </p:cNvPicPr>
          <p:nvPr/>
        </p:nvPicPr>
        <p:blipFill>
          <a:blip r:embed="rId4"/>
          <a:stretch>
            <a:fillRect/>
          </a:stretch>
        </p:blipFill>
        <p:spPr>
          <a:xfrm>
            <a:off x="9423400" y="6146800"/>
            <a:ext cx="2768600" cy="711200"/>
          </a:xfrm>
          <a:prstGeom prst="rect">
            <a:avLst/>
          </a:prstGeom>
        </p:spPr>
      </p:pic>
    </p:spTree>
    <p:extLst>
      <p:ext uri="{BB962C8B-B14F-4D97-AF65-F5344CB8AC3E}">
        <p14:creationId xmlns:p14="http://schemas.microsoft.com/office/powerpoint/2010/main" val="9786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CF88-F277-0C48-8A69-78F7307026FD}"/>
              </a:ext>
            </a:extLst>
          </p:cNvPr>
          <p:cNvSpPr>
            <a:spLocks noGrp="1"/>
          </p:cNvSpPr>
          <p:nvPr>
            <p:ph type="title"/>
          </p:nvPr>
        </p:nvSpPr>
        <p:spPr>
          <a:xfrm>
            <a:off x="868680" y="1709928"/>
            <a:ext cx="3099816" cy="1709928"/>
          </a:xfrm>
        </p:spPr>
        <p:txBody>
          <a:bodyPr anchor="t">
            <a:normAutofit/>
          </a:bodyPr>
          <a:lstStyle/>
          <a:p>
            <a:r>
              <a:rPr lang="en-US" dirty="0"/>
              <a:t>The General Impact of </a:t>
            </a:r>
            <a:br>
              <a:rPr lang="en-US" dirty="0"/>
            </a:br>
            <a:r>
              <a:rPr lang="en-US" dirty="0"/>
              <a:t>Bail Reform</a:t>
            </a:r>
          </a:p>
        </p:txBody>
      </p:sp>
      <p:pic>
        <p:nvPicPr>
          <p:cNvPr id="4" name="Picture 3" descr="Chart&#10;&#10;Description automatically generated">
            <a:extLst>
              <a:ext uri="{FF2B5EF4-FFF2-40B4-BE49-F238E27FC236}">
                <a16:creationId xmlns:a16="http://schemas.microsoft.com/office/drawing/2014/main" id="{0950FBAA-ED90-46FA-BB95-25DD2EEFBE39}"/>
              </a:ext>
            </a:extLst>
          </p:cNvPr>
          <p:cNvPicPr>
            <a:picLocks noChangeAspect="1"/>
          </p:cNvPicPr>
          <p:nvPr/>
        </p:nvPicPr>
        <p:blipFill>
          <a:blip r:embed="rId3"/>
          <a:stretch>
            <a:fillRect/>
          </a:stretch>
        </p:blipFill>
        <p:spPr>
          <a:xfrm>
            <a:off x="3968496" y="349064"/>
            <a:ext cx="8028213" cy="6141583"/>
          </a:xfrm>
          <a:prstGeom prst="rect">
            <a:avLst/>
          </a:prstGeom>
          <a:noFill/>
        </p:spPr>
      </p:pic>
      <p:sp>
        <p:nvSpPr>
          <p:cNvPr id="3" name="Content Placeholder 2">
            <a:extLst>
              <a:ext uri="{FF2B5EF4-FFF2-40B4-BE49-F238E27FC236}">
                <a16:creationId xmlns:a16="http://schemas.microsoft.com/office/drawing/2014/main" id="{744A4E54-3FCB-BB43-BD73-729246ABC17B}"/>
              </a:ext>
            </a:extLst>
          </p:cNvPr>
          <p:cNvSpPr>
            <a:spLocks noGrp="1"/>
          </p:cNvSpPr>
          <p:nvPr>
            <p:ph type="body" sz="half" idx="2"/>
          </p:nvPr>
        </p:nvSpPr>
        <p:spPr>
          <a:xfrm>
            <a:off x="868680" y="3438144"/>
            <a:ext cx="3099816" cy="2057400"/>
          </a:xfrm>
        </p:spPr>
        <p:txBody>
          <a:bodyPr>
            <a:normAutofit/>
          </a:bodyPr>
          <a:lstStyle/>
          <a:p>
            <a:pPr marL="0" indent="0">
              <a:buNone/>
            </a:pPr>
            <a:r>
              <a:rPr lang="en-US" dirty="0"/>
              <a:t> </a:t>
            </a:r>
          </a:p>
        </p:txBody>
      </p:sp>
      <p:cxnSp>
        <p:nvCxnSpPr>
          <p:cNvPr id="5" name="Straight Connector 4">
            <a:extLst>
              <a:ext uri="{FF2B5EF4-FFF2-40B4-BE49-F238E27FC236}">
                <a16:creationId xmlns:a16="http://schemas.microsoft.com/office/drawing/2014/main" id="{7321F3F4-C67D-CB48-82BB-2D6376F2C6D4}"/>
              </a:ext>
            </a:extLst>
          </p:cNvPr>
          <p:cNvCxnSpPr>
            <a:cxnSpLocks/>
          </p:cNvCxnSpPr>
          <p:nvPr/>
        </p:nvCxnSpPr>
        <p:spPr>
          <a:xfrm>
            <a:off x="6976454" y="2466670"/>
            <a:ext cx="0" cy="35959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65A9C85-E7D6-314C-9173-1FEBB49951EB}"/>
              </a:ext>
            </a:extLst>
          </p:cNvPr>
          <p:cNvSpPr txBox="1"/>
          <p:nvPr/>
        </p:nvSpPr>
        <p:spPr>
          <a:xfrm>
            <a:off x="5825369" y="2327727"/>
            <a:ext cx="1151084" cy="307777"/>
          </a:xfrm>
          <a:prstGeom prst="rect">
            <a:avLst/>
          </a:prstGeom>
          <a:noFill/>
        </p:spPr>
        <p:txBody>
          <a:bodyPr wrap="square" rtlCol="0">
            <a:spAutoFit/>
          </a:bodyPr>
          <a:lstStyle/>
          <a:p>
            <a:r>
              <a:rPr lang="en-US" sz="1400" dirty="0"/>
              <a:t>Bail Reform</a:t>
            </a:r>
          </a:p>
        </p:txBody>
      </p:sp>
      <p:cxnSp>
        <p:nvCxnSpPr>
          <p:cNvPr id="8" name="Straight Connector 7">
            <a:extLst>
              <a:ext uri="{FF2B5EF4-FFF2-40B4-BE49-F238E27FC236}">
                <a16:creationId xmlns:a16="http://schemas.microsoft.com/office/drawing/2014/main" id="{69B641EB-41DB-8949-BA33-143F083AC672}"/>
              </a:ext>
            </a:extLst>
          </p:cNvPr>
          <p:cNvCxnSpPr>
            <a:cxnSpLocks/>
          </p:cNvCxnSpPr>
          <p:nvPr/>
        </p:nvCxnSpPr>
        <p:spPr>
          <a:xfrm>
            <a:off x="8205142" y="2466670"/>
            <a:ext cx="0" cy="35959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B41C18-2696-1847-ADCB-606B5F8BFE94}"/>
              </a:ext>
            </a:extLst>
          </p:cNvPr>
          <p:cNvSpPr txBox="1"/>
          <p:nvPr/>
        </p:nvSpPr>
        <p:spPr>
          <a:xfrm>
            <a:off x="8205141" y="2341767"/>
            <a:ext cx="1256370" cy="307777"/>
          </a:xfrm>
          <a:prstGeom prst="rect">
            <a:avLst/>
          </a:prstGeom>
          <a:noFill/>
        </p:spPr>
        <p:txBody>
          <a:bodyPr wrap="square" rtlCol="0">
            <a:spAutoFit/>
          </a:bodyPr>
          <a:lstStyle/>
          <a:p>
            <a:r>
              <a:rPr lang="en-US" sz="1400" dirty="0"/>
              <a:t>Bail Rollback</a:t>
            </a:r>
          </a:p>
        </p:txBody>
      </p:sp>
      <p:pic>
        <p:nvPicPr>
          <p:cNvPr id="7" name="Picture 6">
            <a:extLst>
              <a:ext uri="{FF2B5EF4-FFF2-40B4-BE49-F238E27FC236}">
                <a16:creationId xmlns:a16="http://schemas.microsoft.com/office/drawing/2014/main" id="{D085190F-B65F-F64B-A90B-A2F48F88E75C}"/>
              </a:ext>
            </a:extLst>
          </p:cNvPr>
          <p:cNvPicPr>
            <a:picLocks noChangeAspect="1"/>
          </p:cNvPicPr>
          <p:nvPr/>
        </p:nvPicPr>
        <p:blipFill>
          <a:blip r:embed="rId4"/>
          <a:stretch>
            <a:fillRect/>
          </a:stretch>
        </p:blipFill>
        <p:spPr>
          <a:xfrm>
            <a:off x="9182100" y="0"/>
            <a:ext cx="3009900" cy="1003300"/>
          </a:xfrm>
          <a:prstGeom prst="rect">
            <a:avLst/>
          </a:prstGeom>
        </p:spPr>
      </p:pic>
    </p:spTree>
    <p:extLst>
      <p:ext uri="{BB962C8B-B14F-4D97-AF65-F5344CB8AC3E}">
        <p14:creationId xmlns:p14="http://schemas.microsoft.com/office/powerpoint/2010/main" val="41882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CF88-F277-0C48-8A69-78F7307026FD}"/>
              </a:ext>
            </a:extLst>
          </p:cNvPr>
          <p:cNvSpPr>
            <a:spLocks noGrp="1"/>
          </p:cNvSpPr>
          <p:nvPr>
            <p:ph type="title"/>
          </p:nvPr>
        </p:nvSpPr>
        <p:spPr>
          <a:xfrm>
            <a:off x="868680" y="1709928"/>
            <a:ext cx="3099816" cy="1709928"/>
          </a:xfrm>
        </p:spPr>
        <p:txBody>
          <a:bodyPr anchor="t">
            <a:normAutofit/>
          </a:bodyPr>
          <a:lstStyle/>
          <a:p>
            <a:r>
              <a:rPr lang="en-US" dirty="0"/>
              <a:t>The General Impact of </a:t>
            </a:r>
            <a:br>
              <a:rPr lang="en-US" dirty="0"/>
            </a:br>
            <a:r>
              <a:rPr lang="en-US" dirty="0"/>
              <a:t>Bail Reform</a:t>
            </a:r>
          </a:p>
        </p:txBody>
      </p:sp>
      <p:pic>
        <p:nvPicPr>
          <p:cNvPr id="5" name="Picture 4" descr="Chart&#10;&#10;Description automatically generated">
            <a:extLst>
              <a:ext uri="{FF2B5EF4-FFF2-40B4-BE49-F238E27FC236}">
                <a16:creationId xmlns:a16="http://schemas.microsoft.com/office/drawing/2014/main" id="{894783F4-37B1-4F32-8571-0D7B1FC147F0}"/>
              </a:ext>
            </a:extLst>
          </p:cNvPr>
          <p:cNvPicPr>
            <a:picLocks noChangeAspect="1"/>
          </p:cNvPicPr>
          <p:nvPr/>
        </p:nvPicPr>
        <p:blipFill>
          <a:blip r:embed="rId3"/>
          <a:stretch>
            <a:fillRect/>
          </a:stretch>
        </p:blipFill>
        <p:spPr>
          <a:xfrm>
            <a:off x="3968496" y="458890"/>
            <a:ext cx="7970196" cy="6117124"/>
          </a:xfrm>
          <a:prstGeom prst="rect">
            <a:avLst/>
          </a:prstGeom>
          <a:noFill/>
        </p:spPr>
      </p:pic>
      <p:sp>
        <p:nvSpPr>
          <p:cNvPr id="3" name="Content Placeholder 2">
            <a:extLst>
              <a:ext uri="{FF2B5EF4-FFF2-40B4-BE49-F238E27FC236}">
                <a16:creationId xmlns:a16="http://schemas.microsoft.com/office/drawing/2014/main" id="{744A4E54-3FCB-BB43-BD73-729246ABC17B}"/>
              </a:ext>
            </a:extLst>
          </p:cNvPr>
          <p:cNvSpPr>
            <a:spLocks noGrp="1"/>
          </p:cNvSpPr>
          <p:nvPr>
            <p:ph type="body" sz="half" idx="2"/>
          </p:nvPr>
        </p:nvSpPr>
        <p:spPr>
          <a:xfrm>
            <a:off x="868680" y="3429000"/>
            <a:ext cx="3099816" cy="2066544"/>
          </a:xfrm>
        </p:spPr>
        <p:txBody>
          <a:bodyPr>
            <a:normAutofit/>
          </a:bodyPr>
          <a:lstStyle/>
          <a:p>
            <a:pPr marL="0" indent="0">
              <a:buNone/>
            </a:pPr>
            <a:r>
              <a:rPr lang="en-US" dirty="0"/>
              <a:t> </a:t>
            </a:r>
          </a:p>
        </p:txBody>
      </p:sp>
      <p:cxnSp>
        <p:nvCxnSpPr>
          <p:cNvPr id="6" name="Straight Connector 5">
            <a:extLst>
              <a:ext uri="{FF2B5EF4-FFF2-40B4-BE49-F238E27FC236}">
                <a16:creationId xmlns:a16="http://schemas.microsoft.com/office/drawing/2014/main" id="{8D07ECAB-D01E-1445-9E80-D4EE114CF9C8}"/>
              </a:ext>
            </a:extLst>
          </p:cNvPr>
          <p:cNvCxnSpPr>
            <a:cxnSpLocks/>
          </p:cNvCxnSpPr>
          <p:nvPr/>
        </p:nvCxnSpPr>
        <p:spPr>
          <a:xfrm>
            <a:off x="7068312" y="2595761"/>
            <a:ext cx="0" cy="35959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347E08-35C8-744C-BE71-10143C07412D}"/>
              </a:ext>
            </a:extLst>
          </p:cNvPr>
          <p:cNvSpPr txBox="1"/>
          <p:nvPr/>
        </p:nvSpPr>
        <p:spPr>
          <a:xfrm>
            <a:off x="6395820" y="2302929"/>
            <a:ext cx="1151084" cy="307777"/>
          </a:xfrm>
          <a:prstGeom prst="rect">
            <a:avLst/>
          </a:prstGeom>
          <a:noFill/>
        </p:spPr>
        <p:txBody>
          <a:bodyPr wrap="square" rtlCol="0">
            <a:spAutoFit/>
          </a:bodyPr>
          <a:lstStyle/>
          <a:p>
            <a:r>
              <a:rPr lang="en-US" sz="1400" dirty="0"/>
              <a:t>Bail Reform</a:t>
            </a:r>
          </a:p>
        </p:txBody>
      </p:sp>
      <p:cxnSp>
        <p:nvCxnSpPr>
          <p:cNvPr id="8" name="Straight Connector 7">
            <a:extLst>
              <a:ext uri="{FF2B5EF4-FFF2-40B4-BE49-F238E27FC236}">
                <a16:creationId xmlns:a16="http://schemas.microsoft.com/office/drawing/2014/main" id="{A502B29F-C3B5-2845-820C-6CAF5E51EB88}"/>
              </a:ext>
            </a:extLst>
          </p:cNvPr>
          <p:cNvCxnSpPr>
            <a:cxnSpLocks/>
          </p:cNvCxnSpPr>
          <p:nvPr/>
        </p:nvCxnSpPr>
        <p:spPr>
          <a:xfrm>
            <a:off x="8210938" y="2595761"/>
            <a:ext cx="0" cy="35959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E7715A-C431-5D41-A42F-B28A732C8896}"/>
              </a:ext>
            </a:extLst>
          </p:cNvPr>
          <p:cNvSpPr txBox="1"/>
          <p:nvPr/>
        </p:nvSpPr>
        <p:spPr>
          <a:xfrm>
            <a:off x="7953594" y="2302929"/>
            <a:ext cx="1256370" cy="307777"/>
          </a:xfrm>
          <a:prstGeom prst="rect">
            <a:avLst/>
          </a:prstGeom>
          <a:noFill/>
        </p:spPr>
        <p:txBody>
          <a:bodyPr wrap="square" rtlCol="0">
            <a:spAutoFit/>
          </a:bodyPr>
          <a:lstStyle/>
          <a:p>
            <a:r>
              <a:rPr lang="en-US" sz="1400" dirty="0"/>
              <a:t>Bail Rollback</a:t>
            </a:r>
          </a:p>
        </p:txBody>
      </p:sp>
      <p:pic>
        <p:nvPicPr>
          <p:cNvPr id="4" name="Picture 3">
            <a:extLst>
              <a:ext uri="{FF2B5EF4-FFF2-40B4-BE49-F238E27FC236}">
                <a16:creationId xmlns:a16="http://schemas.microsoft.com/office/drawing/2014/main" id="{67C049B4-A7C4-8D4F-B3AE-2F7BE1BC88FF}"/>
              </a:ext>
            </a:extLst>
          </p:cNvPr>
          <p:cNvPicPr>
            <a:picLocks noChangeAspect="1"/>
          </p:cNvPicPr>
          <p:nvPr/>
        </p:nvPicPr>
        <p:blipFill>
          <a:blip r:embed="rId4"/>
          <a:stretch>
            <a:fillRect/>
          </a:stretch>
        </p:blipFill>
        <p:spPr>
          <a:xfrm>
            <a:off x="9182100" y="0"/>
            <a:ext cx="3009900" cy="1003300"/>
          </a:xfrm>
          <a:prstGeom prst="rect">
            <a:avLst/>
          </a:prstGeom>
        </p:spPr>
      </p:pic>
    </p:spTree>
    <p:extLst>
      <p:ext uri="{BB962C8B-B14F-4D97-AF65-F5344CB8AC3E}">
        <p14:creationId xmlns:p14="http://schemas.microsoft.com/office/powerpoint/2010/main" val="184797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EF4D-BB4F-334F-9F5F-C4A32A8A29EF}"/>
              </a:ext>
            </a:extLst>
          </p:cNvPr>
          <p:cNvSpPr>
            <a:spLocks noGrp="1"/>
          </p:cNvSpPr>
          <p:nvPr>
            <p:ph type="title"/>
          </p:nvPr>
        </p:nvSpPr>
        <p:spPr>
          <a:xfrm>
            <a:off x="868680" y="1709928"/>
            <a:ext cx="3273014" cy="2507070"/>
          </a:xfrm>
        </p:spPr>
        <p:txBody>
          <a:bodyPr>
            <a:normAutofit fontScale="90000"/>
          </a:bodyPr>
          <a:lstStyle/>
          <a:p>
            <a:r>
              <a:rPr lang="en-US" dirty="0"/>
              <a:t>Rearrests for Violence of Those Charged with Violence</a:t>
            </a:r>
          </a:p>
        </p:txBody>
      </p:sp>
      <p:sp>
        <p:nvSpPr>
          <p:cNvPr id="3" name="Content Placeholder 2">
            <a:extLst>
              <a:ext uri="{FF2B5EF4-FFF2-40B4-BE49-F238E27FC236}">
                <a16:creationId xmlns:a16="http://schemas.microsoft.com/office/drawing/2014/main" id="{5F13C148-A15E-0246-8FDB-FA21209666EE}"/>
              </a:ext>
            </a:extLst>
          </p:cNvPr>
          <p:cNvSpPr>
            <a:spLocks noGrp="1"/>
          </p:cNvSpPr>
          <p:nvPr>
            <p:ph idx="1"/>
          </p:nvPr>
        </p:nvSpPr>
        <p:spPr>
          <a:xfrm>
            <a:off x="4965192" y="1709928"/>
            <a:ext cx="822422" cy="581451"/>
          </a:xfrm>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E88EDD5A-398C-CA4D-9E28-6C08D12A7B3A}"/>
              </a:ext>
            </a:extLst>
          </p:cNvPr>
          <p:cNvSpPr>
            <a:spLocks noGrp="1"/>
          </p:cNvSpPr>
          <p:nvPr>
            <p:ph type="body" sz="half" idx="2"/>
          </p:nvPr>
        </p:nvSpPr>
        <p:spPr/>
        <p:txBody>
          <a:bodyPr/>
          <a:lstStyle/>
          <a:p>
            <a:r>
              <a:rPr lang="en-US" dirty="0"/>
              <a:t> </a:t>
            </a:r>
          </a:p>
        </p:txBody>
      </p:sp>
      <p:sp>
        <p:nvSpPr>
          <p:cNvPr id="5" name="TextBox 4">
            <a:extLst>
              <a:ext uri="{FF2B5EF4-FFF2-40B4-BE49-F238E27FC236}">
                <a16:creationId xmlns:a16="http://schemas.microsoft.com/office/drawing/2014/main" id="{0FD66E93-84EC-A047-B267-F8F08AB898AB}"/>
              </a:ext>
            </a:extLst>
          </p:cNvPr>
          <p:cNvSpPr txBox="1"/>
          <p:nvPr/>
        </p:nvSpPr>
        <p:spPr>
          <a:xfrm>
            <a:off x="4631174" y="1130672"/>
            <a:ext cx="998800" cy="523220"/>
          </a:xfrm>
          <a:prstGeom prst="rect">
            <a:avLst/>
          </a:prstGeom>
          <a:noFill/>
        </p:spPr>
        <p:txBody>
          <a:bodyPr wrap="none" rtlCol="0">
            <a:spAutoFit/>
          </a:bodyPr>
          <a:lstStyle/>
          <a:p>
            <a:r>
              <a:rPr lang="en-US" sz="2800" dirty="0">
                <a:solidFill>
                  <a:schemeClr val="accent2"/>
                </a:solidFill>
              </a:rPr>
              <a:t>2019</a:t>
            </a:r>
            <a:endParaRPr lang="en-US" dirty="0">
              <a:solidFill>
                <a:schemeClr val="accent2"/>
              </a:solidFill>
            </a:endParaRPr>
          </a:p>
        </p:txBody>
      </p:sp>
      <p:sp>
        <p:nvSpPr>
          <p:cNvPr id="6" name="TextBox 5">
            <a:extLst>
              <a:ext uri="{FF2B5EF4-FFF2-40B4-BE49-F238E27FC236}">
                <a16:creationId xmlns:a16="http://schemas.microsoft.com/office/drawing/2014/main" id="{0CF4EAC0-B736-0D42-A0BD-BC1EE1A84234}"/>
              </a:ext>
            </a:extLst>
          </p:cNvPr>
          <p:cNvSpPr txBox="1"/>
          <p:nvPr/>
        </p:nvSpPr>
        <p:spPr>
          <a:xfrm>
            <a:off x="5464885" y="1834179"/>
            <a:ext cx="4352474" cy="400110"/>
          </a:xfrm>
          <a:prstGeom prst="rect">
            <a:avLst/>
          </a:prstGeom>
          <a:noFill/>
        </p:spPr>
        <p:txBody>
          <a:bodyPr wrap="none" rtlCol="0">
            <a:spAutoFit/>
          </a:bodyPr>
          <a:lstStyle/>
          <a:p>
            <a:r>
              <a:rPr lang="en-US" sz="2000" dirty="0">
                <a:solidFill>
                  <a:schemeClr val="accent2"/>
                </a:solidFill>
              </a:rPr>
              <a:t>~800 </a:t>
            </a:r>
            <a:r>
              <a:rPr lang="en-US" sz="2000" dirty="0"/>
              <a:t>rearrested for violent felonies</a:t>
            </a:r>
          </a:p>
        </p:txBody>
      </p:sp>
      <p:sp>
        <p:nvSpPr>
          <p:cNvPr id="7" name="TextBox 6">
            <a:extLst>
              <a:ext uri="{FF2B5EF4-FFF2-40B4-BE49-F238E27FC236}">
                <a16:creationId xmlns:a16="http://schemas.microsoft.com/office/drawing/2014/main" id="{8C3808AD-427A-5647-8A0D-26C5733437F8}"/>
              </a:ext>
            </a:extLst>
          </p:cNvPr>
          <p:cNvSpPr txBox="1"/>
          <p:nvPr/>
        </p:nvSpPr>
        <p:spPr>
          <a:xfrm>
            <a:off x="5464885" y="2379247"/>
            <a:ext cx="6123086" cy="400110"/>
          </a:xfrm>
          <a:prstGeom prst="rect">
            <a:avLst/>
          </a:prstGeom>
          <a:noFill/>
        </p:spPr>
        <p:txBody>
          <a:bodyPr wrap="none" rtlCol="0">
            <a:spAutoFit/>
          </a:bodyPr>
          <a:lstStyle/>
          <a:p>
            <a:r>
              <a:rPr lang="en-US" sz="2000" dirty="0">
                <a:solidFill>
                  <a:schemeClr val="accent2"/>
                </a:solidFill>
              </a:rPr>
              <a:t>~3%</a:t>
            </a:r>
            <a:r>
              <a:rPr lang="en-US" sz="2000" dirty="0"/>
              <a:t> of NYPD’s ~27,000 total violent felony arrests</a:t>
            </a:r>
          </a:p>
        </p:txBody>
      </p:sp>
      <p:sp>
        <p:nvSpPr>
          <p:cNvPr id="8" name="TextBox 7">
            <a:extLst>
              <a:ext uri="{FF2B5EF4-FFF2-40B4-BE49-F238E27FC236}">
                <a16:creationId xmlns:a16="http://schemas.microsoft.com/office/drawing/2014/main" id="{DC13F650-FB28-6243-BD52-13600A216492}"/>
              </a:ext>
            </a:extLst>
          </p:cNvPr>
          <p:cNvSpPr txBox="1"/>
          <p:nvPr/>
        </p:nvSpPr>
        <p:spPr>
          <a:xfrm>
            <a:off x="4631174" y="3254770"/>
            <a:ext cx="1090940" cy="523220"/>
          </a:xfrm>
          <a:prstGeom prst="rect">
            <a:avLst/>
          </a:prstGeom>
          <a:noFill/>
        </p:spPr>
        <p:txBody>
          <a:bodyPr wrap="none" rtlCol="0">
            <a:spAutoFit/>
          </a:bodyPr>
          <a:lstStyle/>
          <a:p>
            <a:r>
              <a:rPr lang="en-US" sz="2800" dirty="0">
                <a:solidFill>
                  <a:schemeClr val="accent2"/>
                </a:solidFill>
              </a:rPr>
              <a:t>2020</a:t>
            </a:r>
            <a:endParaRPr lang="en-US" dirty="0">
              <a:solidFill>
                <a:schemeClr val="accent2"/>
              </a:solidFill>
            </a:endParaRPr>
          </a:p>
        </p:txBody>
      </p:sp>
      <p:sp>
        <p:nvSpPr>
          <p:cNvPr id="9" name="TextBox 8">
            <a:extLst>
              <a:ext uri="{FF2B5EF4-FFF2-40B4-BE49-F238E27FC236}">
                <a16:creationId xmlns:a16="http://schemas.microsoft.com/office/drawing/2014/main" id="{566575BE-A182-8B4D-876D-A651415245FB}"/>
              </a:ext>
            </a:extLst>
          </p:cNvPr>
          <p:cNvSpPr txBox="1"/>
          <p:nvPr/>
        </p:nvSpPr>
        <p:spPr>
          <a:xfrm>
            <a:off x="5464885" y="3955249"/>
            <a:ext cx="4574907" cy="400110"/>
          </a:xfrm>
          <a:prstGeom prst="rect">
            <a:avLst/>
          </a:prstGeom>
          <a:noFill/>
        </p:spPr>
        <p:txBody>
          <a:bodyPr wrap="none" rtlCol="0">
            <a:spAutoFit/>
          </a:bodyPr>
          <a:lstStyle/>
          <a:p>
            <a:r>
              <a:rPr lang="en-US" sz="2000" dirty="0">
                <a:solidFill>
                  <a:schemeClr val="accent2"/>
                </a:solidFill>
              </a:rPr>
              <a:t>~1,200 </a:t>
            </a:r>
            <a:r>
              <a:rPr lang="en-US" sz="2000" dirty="0"/>
              <a:t>rearrested for violent felonies </a:t>
            </a:r>
          </a:p>
        </p:txBody>
      </p:sp>
      <p:sp>
        <p:nvSpPr>
          <p:cNvPr id="10" name="TextBox 9">
            <a:extLst>
              <a:ext uri="{FF2B5EF4-FFF2-40B4-BE49-F238E27FC236}">
                <a16:creationId xmlns:a16="http://schemas.microsoft.com/office/drawing/2014/main" id="{56BEC9E4-BBE2-5A45-B8A0-B94D95915693}"/>
              </a:ext>
            </a:extLst>
          </p:cNvPr>
          <p:cNvSpPr txBox="1"/>
          <p:nvPr/>
        </p:nvSpPr>
        <p:spPr>
          <a:xfrm>
            <a:off x="5464885" y="4541326"/>
            <a:ext cx="6140464" cy="400110"/>
          </a:xfrm>
          <a:prstGeom prst="rect">
            <a:avLst/>
          </a:prstGeom>
          <a:noFill/>
        </p:spPr>
        <p:txBody>
          <a:bodyPr wrap="none" rtlCol="0">
            <a:spAutoFit/>
          </a:bodyPr>
          <a:lstStyle/>
          <a:p>
            <a:r>
              <a:rPr lang="en-US" sz="2000" dirty="0">
                <a:solidFill>
                  <a:schemeClr val="accent2"/>
                </a:solidFill>
              </a:rPr>
              <a:t>~5%</a:t>
            </a:r>
            <a:r>
              <a:rPr lang="en-US" sz="2000" dirty="0"/>
              <a:t> of NYPD’s ~24,000 total violent felony arrests</a:t>
            </a:r>
          </a:p>
        </p:txBody>
      </p:sp>
      <p:sp>
        <p:nvSpPr>
          <p:cNvPr id="11" name="TextBox 10">
            <a:extLst>
              <a:ext uri="{FF2B5EF4-FFF2-40B4-BE49-F238E27FC236}">
                <a16:creationId xmlns:a16="http://schemas.microsoft.com/office/drawing/2014/main" id="{858598B4-FF72-1040-A2C0-AD91ED0BD0CD}"/>
              </a:ext>
            </a:extLst>
          </p:cNvPr>
          <p:cNvSpPr txBox="1"/>
          <p:nvPr/>
        </p:nvSpPr>
        <p:spPr>
          <a:xfrm>
            <a:off x="4631174" y="5536208"/>
            <a:ext cx="5670911" cy="400110"/>
          </a:xfrm>
          <a:prstGeom prst="rect">
            <a:avLst/>
          </a:prstGeom>
          <a:noFill/>
        </p:spPr>
        <p:txBody>
          <a:bodyPr wrap="none" rtlCol="0">
            <a:spAutoFit/>
          </a:bodyPr>
          <a:lstStyle/>
          <a:p>
            <a:r>
              <a:rPr lang="en-US" sz="2000" dirty="0">
                <a:solidFill>
                  <a:schemeClr val="accent2"/>
                </a:solidFill>
              </a:rPr>
              <a:t>~35 </a:t>
            </a:r>
            <a:r>
              <a:rPr lang="en-US" sz="2000" dirty="0"/>
              <a:t>additional violent felony arrests per month</a:t>
            </a:r>
          </a:p>
        </p:txBody>
      </p:sp>
      <p:sp>
        <p:nvSpPr>
          <p:cNvPr id="12" name="TextBox 11">
            <a:extLst>
              <a:ext uri="{FF2B5EF4-FFF2-40B4-BE49-F238E27FC236}">
                <a16:creationId xmlns:a16="http://schemas.microsoft.com/office/drawing/2014/main" id="{C7572D61-5AD0-5940-9567-447B357C64B1}"/>
              </a:ext>
            </a:extLst>
          </p:cNvPr>
          <p:cNvSpPr txBox="1"/>
          <p:nvPr/>
        </p:nvSpPr>
        <p:spPr>
          <a:xfrm>
            <a:off x="4631174" y="6063354"/>
            <a:ext cx="5321008" cy="400110"/>
          </a:xfrm>
          <a:prstGeom prst="rect">
            <a:avLst/>
          </a:prstGeom>
          <a:noFill/>
        </p:spPr>
        <p:txBody>
          <a:bodyPr wrap="none" rtlCol="0">
            <a:spAutoFit/>
          </a:bodyPr>
          <a:lstStyle/>
          <a:p>
            <a:r>
              <a:rPr lang="en-US" sz="2000" dirty="0">
                <a:solidFill>
                  <a:schemeClr val="accent2"/>
                </a:solidFill>
              </a:rPr>
              <a:t>~2,000 </a:t>
            </a:r>
            <a:r>
              <a:rPr lang="en-US" sz="2000" dirty="0"/>
              <a:t>fewer people in NYC jails per month</a:t>
            </a:r>
          </a:p>
        </p:txBody>
      </p:sp>
      <p:pic>
        <p:nvPicPr>
          <p:cNvPr id="13" name="Picture 12">
            <a:extLst>
              <a:ext uri="{FF2B5EF4-FFF2-40B4-BE49-F238E27FC236}">
                <a16:creationId xmlns:a16="http://schemas.microsoft.com/office/drawing/2014/main" id="{166D12C1-652A-5244-91EF-7BC32895637A}"/>
              </a:ext>
            </a:extLst>
          </p:cNvPr>
          <p:cNvPicPr>
            <a:picLocks noChangeAspect="1"/>
          </p:cNvPicPr>
          <p:nvPr/>
        </p:nvPicPr>
        <p:blipFill>
          <a:blip r:embed="rId3"/>
          <a:stretch>
            <a:fillRect/>
          </a:stretch>
        </p:blipFill>
        <p:spPr>
          <a:xfrm>
            <a:off x="9182100" y="0"/>
            <a:ext cx="3009900" cy="1003300"/>
          </a:xfrm>
          <a:prstGeom prst="rect">
            <a:avLst/>
          </a:prstGeom>
        </p:spPr>
      </p:pic>
    </p:spTree>
    <p:extLst>
      <p:ext uri="{BB962C8B-B14F-4D97-AF65-F5344CB8AC3E}">
        <p14:creationId xmlns:p14="http://schemas.microsoft.com/office/powerpoint/2010/main" val="276403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C5F12E-F910-364B-82A7-FE7FD6117340}"/>
              </a:ext>
            </a:extLst>
          </p:cNvPr>
          <p:cNvSpPr>
            <a:spLocks noGrp="1"/>
          </p:cNvSpPr>
          <p:nvPr>
            <p:ph type="title"/>
          </p:nvPr>
        </p:nvSpPr>
        <p:spPr/>
        <p:txBody>
          <a:bodyPr/>
          <a:lstStyle/>
          <a:p>
            <a:r>
              <a:rPr lang="en-US" dirty="0"/>
              <a:t>The Costs to Consider</a:t>
            </a:r>
          </a:p>
        </p:txBody>
      </p:sp>
      <p:sp>
        <p:nvSpPr>
          <p:cNvPr id="6" name="Content Placeholder 5">
            <a:extLst>
              <a:ext uri="{FF2B5EF4-FFF2-40B4-BE49-F238E27FC236}">
                <a16:creationId xmlns:a16="http://schemas.microsoft.com/office/drawing/2014/main" id="{F83D9D10-4C1B-2643-B581-58A13740549E}"/>
              </a:ext>
            </a:extLst>
          </p:cNvPr>
          <p:cNvSpPr>
            <a:spLocks noGrp="1"/>
          </p:cNvSpPr>
          <p:nvPr>
            <p:ph idx="1"/>
          </p:nvPr>
        </p:nvSpPr>
        <p:spPr>
          <a:xfrm>
            <a:off x="1115568" y="2478024"/>
            <a:ext cx="982173" cy="415783"/>
          </a:xfrm>
        </p:spPr>
        <p:txBody>
          <a:bodyPr>
            <a:normAutofit fontScale="92500" lnSpcReduction="20000"/>
          </a:bodyPr>
          <a:lstStyle/>
          <a:p>
            <a:pPr marL="0" indent="0">
              <a:buNone/>
            </a:pPr>
            <a:r>
              <a:rPr lang="en-US" dirty="0"/>
              <a:t> </a:t>
            </a:r>
          </a:p>
        </p:txBody>
      </p:sp>
      <p:pic>
        <p:nvPicPr>
          <p:cNvPr id="8" name="Picture 7">
            <a:extLst>
              <a:ext uri="{FF2B5EF4-FFF2-40B4-BE49-F238E27FC236}">
                <a16:creationId xmlns:a16="http://schemas.microsoft.com/office/drawing/2014/main" id="{A4B6C32E-3ACA-D242-B74D-4EBA969FA90A}"/>
              </a:ext>
            </a:extLst>
          </p:cNvPr>
          <p:cNvPicPr>
            <a:picLocks noChangeAspect="1"/>
          </p:cNvPicPr>
          <p:nvPr/>
        </p:nvPicPr>
        <p:blipFill rotWithShape="1">
          <a:blip r:embed="rId3"/>
          <a:srcRect l="269" t="-717" r="-269" b="23859"/>
          <a:stretch/>
        </p:blipFill>
        <p:spPr>
          <a:xfrm>
            <a:off x="571850" y="2496597"/>
            <a:ext cx="3998453" cy="3460198"/>
          </a:xfrm>
          <a:prstGeom prst="rect">
            <a:avLst/>
          </a:prstGeom>
        </p:spPr>
      </p:pic>
      <p:cxnSp>
        <p:nvCxnSpPr>
          <p:cNvPr id="11" name="Straight Connector 10">
            <a:extLst>
              <a:ext uri="{FF2B5EF4-FFF2-40B4-BE49-F238E27FC236}">
                <a16:creationId xmlns:a16="http://schemas.microsoft.com/office/drawing/2014/main" id="{98DD18DC-2CB8-C840-BBA1-3FC494B8415E}"/>
              </a:ext>
            </a:extLst>
          </p:cNvPr>
          <p:cNvCxnSpPr>
            <a:cxnSpLocks/>
          </p:cNvCxnSpPr>
          <p:nvPr/>
        </p:nvCxnSpPr>
        <p:spPr>
          <a:xfrm>
            <a:off x="871369" y="5312161"/>
            <a:ext cx="3550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0637F3-33F6-6847-8210-FBE8D0E67A48}"/>
              </a:ext>
            </a:extLst>
          </p:cNvPr>
          <p:cNvCxnSpPr>
            <a:cxnSpLocks/>
          </p:cNvCxnSpPr>
          <p:nvPr/>
        </p:nvCxnSpPr>
        <p:spPr>
          <a:xfrm>
            <a:off x="871369" y="4819103"/>
            <a:ext cx="3550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B1EB818-EEB9-B846-8D2A-FA6D703DB45B}"/>
              </a:ext>
            </a:extLst>
          </p:cNvPr>
          <p:cNvPicPr>
            <a:picLocks noChangeAspect="1"/>
          </p:cNvPicPr>
          <p:nvPr/>
        </p:nvPicPr>
        <p:blipFill>
          <a:blip r:embed="rId4"/>
          <a:stretch>
            <a:fillRect/>
          </a:stretch>
        </p:blipFill>
        <p:spPr>
          <a:xfrm>
            <a:off x="571850" y="6092511"/>
            <a:ext cx="1734246" cy="632665"/>
          </a:xfrm>
          <a:prstGeom prst="rect">
            <a:avLst/>
          </a:prstGeom>
        </p:spPr>
      </p:pic>
      <p:pic>
        <p:nvPicPr>
          <p:cNvPr id="16" name="Picture 15">
            <a:extLst>
              <a:ext uri="{FF2B5EF4-FFF2-40B4-BE49-F238E27FC236}">
                <a16:creationId xmlns:a16="http://schemas.microsoft.com/office/drawing/2014/main" id="{19278493-1266-A143-A0B8-D6459C5C5CE6}"/>
              </a:ext>
            </a:extLst>
          </p:cNvPr>
          <p:cNvPicPr>
            <a:picLocks noChangeAspect="1"/>
          </p:cNvPicPr>
          <p:nvPr/>
        </p:nvPicPr>
        <p:blipFill>
          <a:blip r:embed="rId5"/>
          <a:stretch>
            <a:fillRect/>
          </a:stretch>
        </p:blipFill>
        <p:spPr>
          <a:xfrm>
            <a:off x="5816424" y="2288421"/>
            <a:ext cx="5803726" cy="1478258"/>
          </a:xfrm>
          <a:prstGeom prst="rect">
            <a:avLst/>
          </a:prstGeom>
        </p:spPr>
      </p:pic>
      <p:sp>
        <p:nvSpPr>
          <p:cNvPr id="17" name="TextBox 16">
            <a:extLst>
              <a:ext uri="{FF2B5EF4-FFF2-40B4-BE49-F238E27FC236}">
                <a16:creationId xmlns:a16="http://schemas.microsoft.com/office/drawing/2014/main" id="{7C835402-C99A-5646-8C0A-69E7BBFB6E4D}"/>
              </a:ext>
            </a:extLst>
          </p:cNvPr>
          <p:cNvSpPr txBox="1"/>
          <p:nvPr/>
        </p:nvSpPr>
        <p:spPr>
          <a:xfrm>
            <a:off x="6180454" y="4068026"/>
            <a:ext cx="4658006" cy="400110"/>
          </a:xfrm>
          <a:prstGeom prst="rect">
            <a:avLst/>
          </a:prstGeom>
          <a:noFill/>
        </p:spPr>
        <p:txBody>
          <a:bodyPr wrap="none" rtlCol="0">
            <a:spAutoFit/>
          </a:bodyPr>
          <a:lstStyle/>
          <a:p>
            <a:r>
              <a:rPr lang="en-US" sz="2000" dirty="0">
                <a:solidFill>
                  <a:schemeClr val="accent2"/>
                </a:solidFill>
              </a:rPr>
              <a:t>25% increase </a:t>
            </a:r>
            <a:r>
              <a:rPr lang="en-US" sz="2000" dirty="0"/>
              <a:t>in long-run employment</a:t>
            </a:r>
          </a:p>
        </p:txBody>
      </p:sp>
      <p:sp>
        <p:nvSpPr>
          <p:cNvPr id="18" name="TextBox 17">
            <a:extLst>
              <a:ext uri="{FF2B5EF4-FFF2-40B4-BE49-F238E27FC236}">
                <a16:creationId xmlns:a16="http://schemas.microsoft.com/office/drawing/2014/main" id="{B9B30487-1911-3548-BA93-27DB3BD6C1F1}"/>
              </a:ext>
            </a:extLst>
          </p:cNvPr>
          <p:cNvSpPr txBox="1"/>
          <p:nvPr/>
        </p:nvSpPr>
        <p:spPr>
          <a:xfrm>
            <a:off x="6180454" y="4665041"/>
            <a:ext cx="3789692" cy="400110"/>
          </a:xfrm>
          <a:prstGeom prst="rect">
            <a:avLst/>
          </a:prstGeom>
          <a:noFill/>
        </p:spPr>
        <p:txBody>
          <a:bodyPr wrap="none" rtlCol="0">
            <a:spAutoFit/>
          </a:bodyPr>
          <a:lstStyle/>
          <a:p>
            <a:r>
              <a:rPr lang="en-US" sz="2000" dirty="0">
                <a:solidFill>
                  <a:schemeClr val="accent2"/>
                </a:solidFill>
              </a:rPr>
              <a:t>60% increase </a:t>
            </a:r>
            <a:r>
              <a:rPr lang="en-US" sz="2000" dirty="0"/>
              <a:t>in EITC benefits</a:t>
            </a:r>
          </a:p>
        </p:txBody>
      </p:sp>
      <p:sp>
        <p:nvSpPr>
          <p:cNvPr id="19" name="TextBox 18">
            <a:extLst>
              <a:ext uri="{FF2B5EF4-FFF2-40B4-BE49-F238E27FC236}">
                <a16:creationId xmlns:a16="http://schemas.microsoft.com/office/drawing/2014/main" id="{9FD31641-9CC2-664D-A25F-D3D7CF9A4D71}"/>
              </a:ext>
            </a:extLst>
          </p:cNvPr>
          <p:cNvSpPr txBox="1"/>
          <p:nvPr/>
        </p:nvSpPr>
        <p:spPr>
          <a:xfrm>
            <a:off x="6199632" y="5262056"/>
            <a:ext cx="4010200" cy="400110"/>
          </a:xfrm>
          <a:prstGeom prst="rect">
            <a:avLst/>
          </a:prstGeom>
          <a:noFill/>
        </p:spPr>
        <p:txBody>
          <a:bodyPr wrap="none" rtlCol="0">
            <a:spAutoFit/>
          </a:bodyPr>
          <a:lstStyle/>
          <a:p>
            <a:r>
              <a:rPr lang="en-US" sz="2000" dirty="0">
                <a:solidFill>
                  <a:schemeClr val="accent2"/>
                </a:solidFill>
              </a:rPr>
              <a:t>15% increase </a:t>
            </a:r>
            <a:r>
              <a:rPr lang="en-US" sz="2000" dirty="0"/>
              <a:t>in tax return filings</a:t>
            </a:r>
          </a:p>
        </p:txBody>
      </p:sp>
    </p:spTree>
    <p:extLst>
      <p:ext uri="{BB962C8B-B14F-4D97-AF65-F5344CB8AC3E}">
        <p14:creationId xmlns:p14="http://schemas.microsoft.com/office/powerpoint/2010/main" val="59025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68B4-5837-C546-8582-29F4DB82DB15}"/>
              </a:ext>
            </a:extLst>
          </p:cNvPr>
          <p:cNvSpPr>
            <a:spLocks noGrp="1"/>
          </p:cNvSpPr>
          <p:nvPr>
            <p:ph type="title"/>
          </p:nvPr>
        </p:nvSpPr>
        <p:spPr/>
        <p:txBody>
          <a:bodyPr/>
          <a:lstStyle/>
          <a:p>
            <a:r>
              <a:rPr lang="en-US" dirty="0"/>
              <a:t>The Data We Ignore</a:t>
            </a:r>
          </a:p>
        </p:txBody>
      </p:sp>
      <p:sp>
        <p:nvSpPr>
          <p:cNvPr id="3" name="Content Placeholder 2">
            <a:extLst>
              <a:ext uri="{FF2B5EF4-FFF2-40B4-BE49-F238E27FC236}">
                <a16:creationId xmlns:a16="http://schemas.microsoft.com/office/drawing/2014/main" id="{6E09BDA7-5E6B-5741-A033-0CBFC69C2DCF}"/>
              </a:ext>
            </a:extLst>
          </p:cNvPr>
          <p:cNvSpPr>
            <a:spLocks noGrp="1"/>
          </p:cNvSpPr>
          <p:nvPr>
            <p:ph idx="1"/>
          </p:nvPr>
        </p:nvSpPr>
        <p:spPr>
          <a:xfrm>
            <a:off x="1115568" y="2478024"/>
            <a:ext cx="337451" cy="52234"/>
          </a:xfrm>
        </p:spPr>
        <p:txBody>
          <a:bodyPr>
            <a:normAutofit fontScale="25000" lnSpcReduction="20000"/>
          </a:bodyPr>
          <a:lstStyle/>
          <a:p>
            <a:pPr marL="0" indent="0">
              <a:buNone/>
            </a:pPr>
            <a:r>
              <a:rPr lang="en-US" dirty="0"/>
              <a:t> </a:t>
            </a:r>
          </a:p>
        </p:txBody>
      </p:sp>
      <p:pic>
        <p:nvPicPr>
          <p:cNvPr id="4" name="Picture 3">
            <a:extLst>
              <a:ext uri="{FF2B5EF4-FFF2-40B4-BE49-F238E27FC236}">
                <a16:creationId xmlns:a16="http://schemas.microsoft.com/office/drawing/2014/main" id="{8B50B007-D15A-CF44-A746-A33E2E68A8EC}"/>
              </a:ext>
            </a:extLst>
          </p:cNvPr>
          <p:cNvPicPr>
            <a:picLocks noChangeAspect="1"/>
          </p:cNvPicPr>
          <p:nvPr/>
        </p:nvPicPr>
        <p:blipFill>
          <a:blip r:embed="rId3"/>
          <a:stretch>
            <a:fillRect/>
          </a:stretch>
        </p:blipFill>
        <p:spPr>
          <a:xfrm>
            <a:off x="439977" y="2478024"/>
            <a:ext cx="4846919" cy="1319192"/>
          </a:xfrm>
          <a:prstGeom prst="rect">
            <a:avLst/>
          </a:prstGeom>
        </p:spPr>
      </p:pic>
      <p:pic>
        <p:nvPicPr>
          <p:cNvPr id="5" name="Picture 4">
            <a:extLst>
              <a:ext uri="{FF2B5EF4-FFF2-40B4-BE49-F238E27FC236}">
                <a16:creationId xmlns:a16="http://schemas.microsoft.com/office/drawing/2014/main" id="{3AFE0558-46AB-AD49-ADD4-6BB934E281A3}"/>
              </a:ext>
            </a:extLst>
          </p:cNvPr>
          <p:cNvPicPr>
            <a:picLocks noChangeAspect="1"/>
          </p:cNvPicPr>
          <p:nvPr/>
        </p:nvPicPr>
        <p:blipFill>
          <a:blip r:embed="rId4"/>
          <a:stretch>
            <a:fillRect/>
          </a:stretch>
        </p:blipFill>
        <p:spPr>
          <a:xfrm>
            <a:off x="574240" y="2212906"/>
            <a:ext cx="1983027" cy="344469"/>
          </a:xfrm>
          <a:prstGeom prst="rect">
            <a:avLst/>
          </a:prstGeom>
        </p:spPr>
      </p:pic>
      <p:pic>
        <p:nvPicPr>
          <p:cNvPr id="6" name="Picture 5">
            <a:extLst>
              <a:ext uri="{FF2B5EF4-FFF2-40B4-BE49-F238E27FC236}">
                <a16:creationId xmlns:a16="http://schemas.microsoft.com/office/drawing/2014/main" id="{9A5EBAD4-F6DA-0545-81F8-E4CA7D0266DC}"/>
              </a:ext>
            </a:extLst>
          </p:cNvPr>
          <p:cNvPicPr>
            <a:picLocks noChangeAspect="1"/>
          </p:cNvPicPr>
          <p:nvPr/>
        </p:nvPicPr>
        <p:blipFill>
          <a:blip r:embed="rId5"/>
          <a:stretch>
            <a:fillRect/>
          </a:stretch>
        </p:blipFill>
        <p:spPr>
          <a:xfrm>
            <a:off x="429172" y="4308953"/>
            <a:ext cx="5083007" cy="2036288"/>
          </a:xfrm>
          <a:prstGeom prst="rect">
            <a:avLst/>
          </a:prstGeom>
        </p:spPr>
      </p:pic>
      <p:pic>
        <p:nvPicPr>
          <p:cNvPr id="7" name="Picture 6">
            <a:extLst>
              <a:ext uri="{FF2B5EF4-FFF2-40B4-BE49-F238E27FC236}">
                <a16:creationId xmlns:a16="http://schemas.microsoft.com/office/drawing/2014/main" id="{7A20B99F-DDBA-E449-BA40-9314D623E65A}"/>
              </a:ext>
            </a:extLst>
          </p:cNvPr>
          <p:cNvPicPr>
            <a:picLocks noChangeAspect="1"/>
          </p:cNvPicPr>
          <p:nvPr/>
        </p:nvPicPr>
        <p:blipFill>
          <a:blip r:embed="rId6"/>
          <a:stretch>
            <a:fillRect/>
          </a:stretch>
        </p:blipFill>
        <p:spPr>
          <a:xfrm>
            <a:off x="6905106" y="2345484"/>
            <a:ext cx="4565650" cy="1346200"/>
          </a:xfrm>
          <a:prstGeom prst="rect">
            <a:avLst/>
          </a:prstGeom>
        </p:spPr>
      </p:pic>
      <p:pic>
        <p:nvPicPr>
          <p:cNvPr id="8" name="Picture 7">
            <a:extLst>
              <a:ext uri="{FF2B5EF4-FFF2-40B4-BE49-F238E27FC236}">
                <a16:creationId xmlns:a16="http://schemas.microsoft.com/office/drawing/2014/main" id="{CB941996-5DAF-5941-830D-DDE213B60C1C}"/>
              </a:ext>
            </a:extLst>
          </p:cNvPr>
          <p:cNvPicPr>
            <a:picLocks noChangeAspect="1"/>
          </p:cNvPicPr>
          <p:nvPr/>
        </p:nvPicPr>
        <p:blipFill>
          <a:blip r:embed="rId7"/>
          <a:stretch>
            <a:fillRect/>
          </a:stretch>
        </p:blipFill>
        <p:spPr>
          <a:xfrm>
            <a:off x="6737020" y="4483695"/>
            <a:ext cx="4901821" cy="1686803"/>
          </a:xfrm>
          <a:prstGeom prst="rect">
            <a:avLst/>
          </a:prstGeom>
        </p:spPr>
      </p:pic>
      <p:pic>
        <p:nvPicPr>
          <p:cNvPr id="9" name="Picture 8">
            <a:extLst>
              <a:ext uri="{FF2B5EF4-FFF2-40B4-BE49-F238E27FC236}">
                <a16:creationId xmlns:a16="http://schemas.microsoft.com/office/drawing/2014/main" id="{6CB5EBE5-9143-E94C-8E56-29FDB80738FA}"/>
              </a:ext>
            </a:extLst>
          </p:cNvPr>
          <p:cNvPicPr>
            <a:picLocks noChangeAspect="1"/>
          </p:cNvPicPr>
          <p:nvPr/>
        </p:nvPicPr>
        <p:blipFill>
          <a:blip r:embed="rId8"/>
          <a:stretch>
            <a:fillRect/>
          </a:stretch>
        </p:blipFill>
        <p:spPr>
          <a:xfrm>
            <a:off x="9842832" y="6309360"/>
            <a:ext cx="1796009" cy="425262"/>
          </a:xfrm>
          <a:prstGeom prst="rect">
            <a:avLst/>
          </a:prstGeom>
        </p:spPr>
      </p:pic>
    </p:spTree>
    <p:extLst>
      <p:ext uri="{BB962C8B-B14F-4D97-AF65-F5344CB8AC3E}">
        <p14:creationId xmlns:p14="http://schemas.microsoft.com/office/powerpoint/2010/main" val="8355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B153-1C43-144B-B271-4FD04ABC2826}"/>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9B3CE439-ED8B-354A-BF94-C4A68112803A}"/>
              </a:ext>
            </a:extLst>
          </p:cNvPr>
          <p:cNvSpPr>
            <a:spLocks noGrp="1"/>
          </p:cNvSpPr>
          <p:nvPr>
            <p:ph idx="1"/>
          </p:nvPr>
        </p:nvSpPr>
        <p:spPr/>
        <p:txBody>
          <a:bodyPr/>
          <a:lstStyle/>
          <a:p>
            <a:r>
              <a:rPr lang="en-US" dirty="0"/>
              <a:t>Slide 2: </a:t>
            </a:r>
            <a:r>
              <a:rPr lang="en-US" dirty="0">
                <a:hlinkClick r:id="rId2"/>
              </a:rPr>
              <a:t>https://criminaljustice.cityofnewyork.us/individual_charts/average-daily-jail-population-in-nyc/</a:t>
            </a:r>
            <a:endParaRPr lang="en-US" dirty="0"/>
          </a:p>
          <a:p>
            <a:endParaRPr lang="en-US" dirty="0"/>
          </a:p>
          <a:p>
            <a:r>
              <a:rPr lang="en-US" dirty="0"/>
              <a:t>Slide 3: </a:t>
            </a:r>
            <a:r>
              <a:rPr lang="en-US" dirty="0">
                <a:hlinkClick r:id="rId3"/>
              </a:rPr>
              <a:t>https://greaterjusticeny.vera.org</a:t>
            </a:r>
            <a:endParaRPr lang="en-US" dirty="0"/>
          </a:p>
          <a:p>
            <a:endParaRPr lang="en-US" dirty="0"/>
          </a:p>
          <a:p>
            <a:r>
              <a:rPr lang="en-US" dirty="0"/>
              <a:t>Slides 4 and 5: </a:t>
            </a:r>
            <a:r>
              <a:rPr lang="en-US" dirty="0">
                <a:hlinkClick r:id="rId4"/>
              </a:rPr>
              <a:t>https://www.nycja.org/pretrial-release-dashboard</a:t>
            </a:r>
            <a:r>
              <a:rPr lang="en-US" dirty="0"/>
              <a:t>  </a:t>
            </a:r>
          </a:p>
        </p:txBody>
      </p:sp>
    </p:spTree>
    <p:extLst>
      <p:ext uri="{BB962C8B-B14F-4D97-AF65-F5344CB8AC3E}">
        <p14:creationId xmlns:p14="http://schemas.microsoft.com/office/powerpoint/2010/main" val="1290216666"/>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B2430"/>
      </a:dk2>
      <a:lt2>
        <a:srgbClr val="F0F3F1"/>
      </a:lt2>
      <a:accent1>
        <a:srgbClr val="C34DAB"/>
      </a:accent1>
      <a:accent2>
        <a:srgbClr val="983BB1"/>
      </a:accent2>
      <a:accent3>
        <a:srgbClr val="794DC3"/>
      </a:accent3>
      <a:accent4>
        <a:srgbClr val="4045B3"/>
      </a:accent4>
      <a:accent5>
        <a:srgbClr val="4D83C3"/>
      </a:accent5>
      <a:accent6>
        <a:srgbClr val="3BA3B1"/>
      </a:accent6>
      <a:hlink>
        <a:srgbClr val="3F65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Template" id="{A334D633-8E79-1343-96F7-BB4ECE7A1394}" vid="{7812DEDE-800F-3946-B144-A935F3EA38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1300</TotalTime>
  <Words>1623</Words>
  <Application>Microsoft Macintosh PowerPoint</Application>
  <PresentationFormat>Widescreen</PresentationFormat>
  <Paragraphs>103</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Neue Haas Grotesk Text Pro</vt:lpstr>
      <vt:lpstr>AccentBoxVTI</vt:lpstr>
      <vt:lpstr>Bail Reform in New York</vt:lpstr>
      <vt:lpstr>The Long-Run Decline in NYC Jail Populations</vt:lpstr>
      <vt:lpstr>The Impact of Bail Reform</vt:lpstr>
      <vt:lpstr>The General Impact of  Bail Reform</vt:lpstr>
      <vt:lpstr>The General Impact of  Bail Reform</vt:lpstr>
      <vt:lpstr>Rearrests for Violence of Those Charged with Violence</vt:lpstr>
      <vt:lpstr>The Costs to Consider</vt:lpstr>
      <vt:lpstr>The Data We Ignore</vt:lpstr>
      <vt:lpstr>Sources</vt:lpstr>
      <vt:lpstr>Sources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NYS Bail Reform</dc:title>
  <dc:creator>John F. Pfaff</dc:creator>
  <cp:lastModifiedBy>John F. Pfaff</cp:lastModifiedBy>
  <cp:revision>14</cp:revision>
  <dcterms:created xsi:type="dcterms:W3CDTF">2022-02-16T14:07:58Z</dcterms:created>
  <dcterms:modified xsi:type="dcterms:W3CDTF">2022-02-22T02:54:27Z</dcterms:modified>
</cp:coreProperties>
</file>